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73" r:id="rId10"/>
    <p:sldId id="275" r:id="rId11"/>
    <p:sldId id="265" r:id="rId12"/>
    <p:sldId id="271" r:id="rId13"/>
    <p:sldId id="266" r:id="rId14"/>
    <p:sldId id="267" r:id="rId15"/>
    <p:sldId id="268" r:id="rId16"/>
    <p:sldId id="269" r:id="rId17"/>
    <p:sldId id="276" r:id="rId18"/>
    <p:sldId id="277" r:id="rId19"/>
    <p:sldId id="278" r:id="rId20"/>
    <p:sldId id="279" r:id="rId21"/>
    <p:sldId id="270" r:id="rId22"/>
    <p:sldId id="272" r:id="rId23"/>
    <p:sldId id="280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36127-6039-70E7-C3E7-4BBBF638E131}" v="325" dt="2023-06-12T08:13:13.775"/>
    <p1510:client id="{0B18D3B3-BAA2-B7E4-D090-88CD9910F3F5}" v="21" dt="2023-06-12T09:02:24.410"/>
    <p1510:client id="{107F29E1-16A3-E050-A364-56D2A7618377}" v="6" dt="2023-05-31T09:22:11.407"/>
    <p1510:client id="{7DEAC4A6-F5BC-1645-0B3E-0324E8B4F542}" v="1660" dt="2023-05-30T12:55:59.776"/>
    <p1510:client id="{84192A7D-F020-8BBC-99EF-D370BFE2EB25}" v="72" dt="2023-05-30T09:25:49.876"/>
    <p1510:client id="{9D75A247-6FA0-D81D-154F-11F0DFBB5B0B}" v="27" dt="2023-06-12T04:34:01.531"/>
    <p1510:client id="{A327D214-1105-3BB5-C916-C706ED7979F4}" v="177" dt="2023-05-31T10:10:34.685"/>
    <p1510:client id="{A35FB111-8F3D-4BF2-C4C5-E32868A2928E}" v="387" dt="2023-05-29T13:02:40.912"/>
    <p1510:client id="{CA85A81B-FB54-5CBB-574B-2E2632297334}" v="96" dt="2023-06-21T05:52:36.088"/>
    <p1510:client id="{CA94ED3D-5A0B-B008-28A2-965EBE844502}" v="251" dt="2023-06-12T09:12:19.702"/>
    <p1510:client id="{D1EBAD8C-D820-E128-0376-ADE1AEE7BAFB}" v="25" dt="2023-06-15T11:06:02.270"/>
    <p1510:client id="{DC69CE73-0882-9DBA-C699-EBF208E72663}" v="160" dt="2023-05-29T10:24:37.656"/>
    <p1510:client id="{DE2B1055-4115-84D4-B8F0-6A4227463C99}" v="181" dt="2023-05-31T12:50:13.177"/>
    <p1510:client id="{E6594D5A-E895-943A-EDF9-9CB4EA297954}" v="862" dt="2023-05-31T09:16:37.569"/>
    <p1510:client id="{F3530865-6B04-1B1C-8375-0BE49F88E3A9}" v="7" dt="2023-06-12T05:20:00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2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1E5-7213-4B66-972A-9745C4E5F405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87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F9D7-BA00-48DD-8A60-43949179635F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4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A9CB-EA08-48CD-87A2-44B785D88DD1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9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1439-1EBE-4C43-B89F-D96DFCE46C24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9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7867-F6FD-469B-BE2B-8E9C6D07EDBE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4419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3A5C-1E1B-4E09-8156-A641D4FC98F0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6904-6504-45DF-8D0C-FE24904D9FFB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2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9B9A-293C-4795-9C04-3363792EAF94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55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66F8-5573-46AE-B5BF-0FB3FC74C1F1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6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70F-F103-4B50-8632-9361F674294C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20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3277-ED02-4E12-B9EF-22B4ED7949A9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6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0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1" r:id="rId4"/>
    <p:sldLayoutId id="2147483685" r:id="rId5"/>
    <p:sldLayoutId id="2147483692" r:id="rId6"/>
    <p:sldLayoutId id="2147483687" r:id="rId7"/>
    <p:sldLayoutId id="2147483688" r:id="rId8"/>
    <p:sldLayoutId id="2147483689" r:id="rId9"/>
    <p:sldLayoutId id="2147483690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9A31AB-5B0C-4555-B205-91A821C572B9}" type="datetime1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27.06.2023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CE42DA-1FC0-480C-A602-5B89E7E5346E}" type="slidenum">
              <a:rPr lang="pl-P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40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4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DF7071F-F4B2-97E1-A30A-5EDEB099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03073" y="1386843"/>
            <a:ext cx="8184757" cy="285014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2600" dirty="0">
                <a:latin typeface="Times New Roman"/>
                <a:cs typeface="Calibri Light"/>
              </a:rPr>
              <a:t>Zastosowanie PRZEPISÓW kancelaryjno-archiwalnych w kontekście EZD</a:t>
            </a:r>
            <a:br>
              <a:rPr lang="pl-PL" sz="2600" dirty="0">
                <a:latin typeface="Times New Roman"/>
                <a:cs typeface="Calibri Light"/>
              </a:rPr>
            </a:br>
            <a:r>
              <a:rPr lang="pl-PL" sz="2600" dirty="0">
                <a:latin typeface="Times New Roman"/>
                <a:cs typeface="Calibri Light"/>
              </a:rPr>
              <a:t> </a:t>
            </a:r>
            <a:br>
              <a:rPr lang="pl-PL" sz="2600" dirty="0">
                <a:latin typeface="Times New Roman"/>
                <a:cs typeface="Calibri Light"/>
              </a:rPr>
            </a:br>
            <a:r>
              <a:rPr lang="pl-PL" sz="2600" dirty="0">
                <a:latin typeface="Times New Roman"/>
                <a:cs typeface="Calibri Light"/>
              </a:rPr>
              <a:t>mgr Mariusz Satała</a:t>
            </a:r>
            <a:endParaRPr lang="en-US" sz="2600" dirty="0"/>
          </a:p>
        </p:txBody>
      </p: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A334D0-80A7-9355-E8ED-DDF6A59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09" r="18393" b="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KATEGORIE DOKUMENTACJI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935" y="762000"/>
            <a:ext cx="4295396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latin typeface="Times New Roman"/>
                <a:cs typeface="Times New Roman"/>
              </a:rPr>
              <a:t>Różnica w długości przechowywania i szczegółowości opracowywania</a:t>
            </a:r>
          </a:p>
          <a:p>
            <a:endParaRPr lang="pl-PL" sz="2000">
              <a:latin typeface="Times New Roman"/>
              <a:cs typeface="Times New Roman"/>
            </a:endParaRPr>
          </a:p>
          <a:p>
            <a:r>
              <a:rPr lang="pl-PL" sz="2000">
                <a:latin typeface="Times New Roman"/>
                <a:cs typeface="Times New Roman"/>
              </a:rPr>
              <a:t>Kat. A</a:t>
            </a:r>
            <a:endParaRPr lang="pl-PL"/>
          </a:p>
          <a:p>
            <a:r>
              <a:rPr lang="pl-PL" sz="2000">
                <a:latin typeface="Times New Roman"/>
                <a:cs typeface="Times New Roman"/>
              </a:rPr>
              <a:t>Kat. B (+ okres przechowywania)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pl-PL" sz="2000" b="0">
                <a:latin typeface="Times New Roman"/>
                <a:cs typeface="Times New Roman"/>
              </a:rPr>
              <a:t> Kat. BE (+ okres przechowywania)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pl-PL" sz="2000" b="0">
                <a:latin typeface="Times New Roman"/>
                <a:cs typeface="Times New Roman"/>
              </a:rPr>
              <a:t> Kat. </a:t>
            </a:r>
            <a:r>
              <a:rPr lang="pl-PL" sz="2000" b="0" err="1">
                <a:latin typeface="Times New Roman"/>
                <a:cs typeface="Times New Roman"/>
              </a:rPr>
              <a:t>Bc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41" y="2615570"/>
            <a:ext cx="4057650" cy="173219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TECZKA ARCHIWALNA</a:t>
            </a:r>
            <a:b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87198"/>
            <a:ext cx="2743199" cy="89560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4B5C32D-9567-3DF8-840E-4989AF41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439"/>
          <a:stretch/>
        </p:blipFill>
        <p:spPr>
          <a:xfrm>
            <a:off x="6651101" y="0"/>
            <a:ext cx="5541246" cy="6856554"/>
          </a:xfrm>
        </p:spPr>
      </p:pic>
      <p:sp>
        <p:nvSpPr>
          <p:cNvPr id="11" name="Minus Sign 10">
            <a:extLst>
              <a:ext uri="{FF2B5EF4-FFF2-40B4-BE49-F238E27FC236}">
                <a16:creationId xmlns:a16="http://schemas.microsoft.com/office/drawing/2014/main" id="{E9C2A63A-6EE7-2CCC-46F4-65C916C959D1}"/>
              </a:ext>
            </a:extLst>
          </p:cNvPr>
          <p:cNvSpPr/>
          <p:nvPr/>
        </p:nvSpPr>
        <p:spPr>
          <a:xfrm>
            <a:off x="1683926" y="3894666"/>
            <a:ext cx="2596444" cy="55503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E59C63-24D9-2E1C-5567-7C4F68BD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904" r="5874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78" y="1025718"/>
            <a:ext cx="5393501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Postępowanie z Dokumentacją nietworzącą akt sprawy w systemie papierowym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121" y="1072444"/>
            <a:ext cx="4878653" cy="5023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AutoNum type="arabicPeriod"/>
            </a:pPr>
            <a:r>
              <a:rPr lang="pl-PL">
                <a:latin typeface="Times New Roman"/>
                <a:cs typeface="Times New Roman"/>
              </a:rPr>
              <a:t>Odebranie dokumentu z Sekretariatu Uczelni za pomocą otrzymanego numeru PIN</a:t>
            </a:r>
          </a:p>
          <a:p>
            <a:pPr marL="342900" indent="-342900">
              <a:buAutoNum type="arabicPeriod"/>
            </a:pPr>
            <a:r>
              <a:rPr lang="pl-PL">
                <a:latin typeface="Times New Roman"/>
                <a:cs typeface="Times New Roman"/>
              </a:rPr>
              <a:t>Wybranie odpowiedniej klasy z JRWA</a:t>
            </a:r>
          </a:p>
          <a:p>
            <a:pPr marL="342900" indent="-342900">
              <a:buAutoNum type="arabicPeriod"/>
            </a:pPr>
            <a:r>
              <a:rPr lang="pl-PL">
                <a:latin typeface="Times New Roman"/>
                <a:cs typeface="Times New Roman"/>
              </a:rPr>
              <a:t>Umieszczenie dokumentu w teczce przypisanej do danej klasy oraz roku powstania dokumentu</a:t>
            </a:r>
          </a:p>
          <a:p>
            <a:pPr marL="342900" indent="-342900">
              <a:buAutoNum type="arabicPeriod"/>
            </a:pPr>
            <a:r>
              <a:rPr lang="pl-PL">
                <a:latin typeface="Times New Roman"/>
                <a:cs typeface="Times New Roman"/>
              </a:rPr>
              <a:t>Po upływie ustalonego czasu (2 pełne lata kalendarzowe liczone) przekazanie teczki z danej klasy do archiwum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CDDF1C1-D3DC-0ACA-5983-468DBD54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E59C63-24D9-2E1C-5567-7C4F68BD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904" r="5874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1" y="1044533"/>
            <a:ext cx="5036020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Prowadzenie spraw w systemie papierowym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68" y="1317036"/>
            <a:ext cx="5593612" cy="53622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Odebranie dokumentu z punktu kancelaryjnego za pomocą otrzymanego numeru PIN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Wybranie odpowiedniej klasy z JRWA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Rozpoznanie czy dokument stanowi nową sprawę czy jest kontynuacją już istniejącej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Przygotowanie odpowiedzi na pismo lub podjęcie innych wymaganych działań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Stworzenie pozycji w rejestrze "Korespondencja wychodząca" w EOD - zaznaczenie pozycji "Nadanie symbolu JRWA" oraz nadanie odpowiedniej klasy z JRWA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Wysłanie odpowiedzi – przygotowanie i zaniesienie przesyłki do punktu kancelaryjnego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Odłożenie "egzemplarza do akt" razem z pozostałą dokumentacją powstałą podczas prowadzenia sprawy</a:t>
            </a:r>
          </a:p>
          <a:p>
            <a:pPr marL="342900" indent="-342900">
              <a:buAutoNum type="arabicPeriod"/>
            </a:pPr>
            <a:r>
              <a:rPr lang="pl-PL" sz="1400">
                <a:latin typeface="Times New Roman"/>
                <a:cs typeface="Times New Roman"/>
              </a:rPr>
              <a:t>Po upływie ustalonego czasu (2 pełne lata kalendarzowe liczone od zakończenia roku kalendarzowego) przekazanie teczki z danej klasy do archiwum</a:t>
            </a:r>
          </a:p>
          <a:p>
            <a:pPr marL="342900" indent="-342900">
              <a:buAutoNum type="arabicPeriod"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CDDF1C1-D3DC-0ACA-5983-468DBD54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0C168-BDDE-A57C-8591-B586CAF5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755" r="14356" b="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49" y="1025718"/>
            <a:ext cx="5638093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  <a:latin typeface="Times New Roman"/>
                <a:cs typeface="Times New Roman"/>
              </a:rPr>
              <a:t>postępowanie z dokumentacją nietworzącą akt sprawy w EZD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677" y="1072444"/>
            <a:ext cx="5189098" cy="5352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AutoNum type="arabicPeriod"/>
            </a:pPr>
            <a:r>
              <a:rPr lang="pl-PL" sz="1600">
                <a:latin typeface="Times New Roman"/>
                <a:cs typeface="Times New Roman"/>
              </a:rPr>
              <a:t>Zeskanowanie dokumentu w punkcie kancelaryjnym / otrzymanie pisma na ESP, a następnie przesłanie go do osoby merytorycznej</a:t>
            </a:r>
          </a:p>
          <a:p>
            <a:pPr marL="342900" indent="-342900">
              <a:buAutoNum type="arabicPeriod"/>
            </a:pPr>
            <a:r>
              <a:rPr lang="pl-PL" sz="1600">
                <a:latin typeface="Times New Roman"/>
                <a:cs typeface="Times New Roman"/>
              </a:rPr>
              <a:t>Wprowadzenie opisu dokumentu w aplikacji "Korespondencja przychodząca" w EOD oraz zaznaczenie pozycji "Nadanie symbolu JRWA" i wybranie odpowiedniej klasy z JRWA</a:t>
            </a:r>
          </a:p>
          <a:p>
            <a:pPr marL="342900" indent="-342900">
              <a:buAutoNum type="arabicPeriod"/>
            </a:pPr>
            <a:r>
              <a:rPr lang="pl-PL" sz="1600">
                <a:latin typeface="Times New Roman"/>
                <a:cs typeface="Times New Roman"/>
              </a:rPr>
              <a:t>Przejście z dokumentem do kroku "</a:t>
            </a:r>
            <a:r>
              <a:rPr lang="pl-PL" sz="1600">
                <a:solidFill>
                  <a:srgbClr val="00B050"/>
                </a:solidFill>
                <a:latin typeface="Times New Roman"/>
                <a:cs typeface="Times New Roman"/>
              </a:rPr>
              <a:t>Do archiwum</a:t>
            </a:r>
            <a:r>
              <a:rPr lang="pl-PL" sz="1600">
                <a:latin typeface="Times New Roman"/>
                <a:cs typeface="Times New Roman"/>
              </a:rPr>
              <a:t>"</a:t>
            </a:r>
          </a:p>
          <a:p>
            <a:pPr marL="342900" indent="-342900">
              <a:buAutoNum type="arabicPeriod"/>
            </a:pPr>
            <a:r>
              <a:rPr lang="pl-PL" sz="1600">
                <a:latin typeface="Times New Roman"/>
                <a:cs typeface="Times New Roman"/>
              </a:rPr>
              <a:t>Po upływie ustalonego czasu (2 pełne lata kalendarzowe) </a:t>
            </a:r>
            <a:r>
              <a:rPr lang="pl-PL" sz="1600">
                <a:solidFill>
                  <a:srgbClr val="00B050"/>
                </a:solidFill>
                <a:latin typeface="Times New Roman"/>
                <a:cs typeface="Times New Roman"/>
              </a:rPr>
              <a:t>realne przesłanie dokumentu do archiwum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0C168-BDDE-A57C-8591-B586CAF5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755" r="14356" b="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92" y="1025718"/>
            <a:ext cx="4396317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prowadzenie spraw w EZD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491" y="1072444"/>
            <a:ext cx="5772356" cy="56068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Zeskanowanie dokumentu w punkcie kancelaryjnym / otrzymanie pisma na ESP, a następnie przesłanie go do osoby merytorycznej</a:t>
            </a:r>
            <a:endParaRPr lang="en-US" sz="130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Rozpoznanie czy dokument stanowi nową sprawę czy jest kontynuacją już istniejącej</a:t>
            </a: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Wprowadzenie opisu dokumentu w aplikacji "Korespondencja przychodząca" w EOD oraz zaznaczenie pozycji "Powiąż z nową sprawą" / "Powiąż z istniejącą sprawą" i wybranie odpowiedniej klasy z JRWA</a:t>
            </a:r>
            <a:endParaRPr lang="en-US" sz="130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Przygotowanie odpowiedzi na pismo lub podjęcie innych wymaganych działań w aplikacji "Korespondencja wewnętrzna" lub "korespondencja wychodząca"</a:t>
            </a:r>
            <a:endParaRPr lang="en-US" sz="130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W aplikacji "Korespondencja wychodząca" wysłanie odpowiedzi na pismo oraz uzupełnienie opisu stworzonego dokumentu, w tym zaznaczenie pozycji "Powiąż z istniejącą sprawą" oraz nadanie klasy z JRWA</a:t>
            </a: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Przejście z wszystkimi dokumentami powiązanymi w sprawę do kroku "Do archiwum"</a:t>
            </a:r>
          </a:p>
          <a:p>
            <a:pPr marL="342900" indent="-342900">
              <a:buAutoNum type="arabicPeriod"/>
            </a:pPr>
            <a:r>
              <a:rPr lang="pl-PL" sz="1300">
                <a:latin typeface="Times New Roman"/>
                <a:cs typeface="Times New Roman"/>
              </a:rPr>
              <a:t>Po upływie ustalonego czasu (2 pełne lata kalendarzowe liczone od powstania dokumentu) realne przesłanie całości sprawy do archiwum</a:t>
            </a:r>
            <a:endParaRPr lang="en-US" sz="13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" y="311"/>
            <a:ext cx="9391650" cy="89493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TWORZENIE ZNAKU SPRAWY W SYSTEMIE EZD</a:t>
            </a: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55" y="-950"/>
            <a:ext cx="2743199" cy="89560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551963B-5010-DD84-05BF-345E67A5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9" y="945329"/>
            <a:ext cx="10410236" cy="59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" y="311"/>
            <a:ext cx="9382242" cy="89493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TWORZENIE ZNAKU SPRAWY W SYSTEMIE EZD</a:t>
            </a: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55" y="-950"/>
            <a:ext cx="2743199" cy="8956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D3BACD5-3D7E-78AA-70EC-00CABE40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" y="935921"/>
            <a:ext cx="10476088" cy="59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" y="311"/>
            <a:ext cx="9419872" cy="89493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TWORZENIE ZNAKU SPRAWY W SYSTEMIE EZD</a:t>
            </a: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55" y="-950"/>
            <a:ext cx="2743199" cy="8956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71E9977-D25E-96A9-88E2-EC060DD6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8" y="935921"/>
            <a:ext cx="10485495" cy="59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" y="311"/>
            <a:ext cx="9335205" cy="894933"/>
          </a:xfrm>
        </p:spPr>
        <p:txBody>
          <a:bodyPr anchor="ctr">
            <a:normAutofit/>
          </a:bodyPr>
          <a:lstStyle/>
          <a:p>
            <a:pPr algn="ctr"/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TWORZENIE ZNAKU SPRAWY W SYSTEMIE EZD</a:t>
            </a: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55" y="-950"/>
            <a:ext cx="2743199" cy="89560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6189FB1-3BDE-578D-CD87-B077DF40D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" y="945327"/>
            <a:ext cx="10476088" cy="59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CE0E47-9C22-0D77-1FA0-2D42CF5EA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9669" r="13886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E6A7C-202F-5DCE-E749-C49046EE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42" y="592979"/>
            <a:ext cx="4744390" cy="5335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200">
                <a:solidFill>
                  <a:srgbClr val="FFFFFF"/>
                </a:solidFill>
                <a:latin typeface="Times New Roman"/>
                <a:cs typeface="Times New Roman"/>
              </a:rPr>
              <a:t>Przepisy Regulujące obieg dokumentacji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B84B-2F1C-A785-F578-46D25961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492" y="1044222"/>
            <a:ext cx="5621838" cy="533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l-PL">
                <a:latin typeface="Times New Roman"/>
                <a:cs typeface="Times New Roman"/>
              </a:rPr>
              <a:t>Ustawa o narodowym zasobie archiwalnym i archiwach z dnia 14 lipca 1983 r. </a:t>
            </a:r>
            <a:r>
              <a:rPr lang="pl-PL">
                <a:latin typeface="Times New Roman"/>
                <a:ea typeface="+mn-lt"/>
                <a:cs typeface="+mn-lt"/>
              </a:rPr>
              <a:t>(Dz. U. z 2020 r. poz. 164)</a:t>
            </a:r>
          </a:p>
          <a:p>
            <a:pPr>
              <a:lnSpc>
                <a:spcPct val="120000"/>
              </a:lnSpc>
            </a:pPr>
            <a:r>
              <a:rPr lang="pl-PL">
                <a:latin typeface="Times New Roman"/>
                <a:ea typeface="+mn-lt"/>
                <a:cs typeface="+mn-lt"/>
              </a:rPr>
              <a:t>Rozporządzenie Ministra Kultury i Dziedzictwa Narodowego z dnia 20 października 2015 r. w sprawie klasyfikowania i kwalifikowania dokumentacji, przekazywania materiałów archiwalnych do archiwów państwowych i brakowania dokumentacji niearchiwalnej (Dz. U. z 2019 r. poz. 246)</a:t>
            </a:r>
            <a:endParaRPr lang="pl-PL">
              <a:latin typeface="Times New Roma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14B86-74F0-AE66-0E79-D4A62C51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52" y="149568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0C168-BDDE-A57C-8591-B586CAF5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755" r="14356" b="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92" y="1025718"/>
            <a:ext cx="4396317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dokumentacja nie w pełni odwzorowana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4587025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latin typeface="Times New Roman"/>
                <a:cs typeface="Times New Roman"/>
              </a:rPr>
              <a:t>W przypadku klas procedowanych elektronicznie, które zawierają dokumentację w formie papierowej o objętości większej niż 10 stron, lub innej uniemożliwiającej skanowanie, skanowaniu podlega tylko pierwsza strona</a:t>
            </a:r>
          </a:p>
          <a:p>
            <a:r>
              <a:rPr lang="pl-PL">
                <a:latin typeface="Times New Roman"/>
                <a:cs typeface="Times New Roman"/>
              </a:rPr>
              <a:t>Pracownik merytoryczny odbiera z punktu kancelaryjnego fizyczny dokument na czas prowadzenia sprawy, a po jej zakończeniu oddaje go do składu chronologicznego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0C168-BDDE-A57C-8591-B586CAF5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755" r="14356" b="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74" y="1025718"/>
            <a:ext cx="5045427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SKŁAD CHRONOLOGICZNY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22" y="1345258"/>
            <a:ext cx="5668874" cy="5362222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pl-PL">
                <a:latin typeface="Times New Roman"/>
                <a:cs typeface="Times New Roman"/>
              </a:rPr>
              <a:t>Znajdują się przy punktach kancelaryjnych (Sekretariat Uczelni, Dział Zaopatrzenia)</a:t>
            </a:r>
          </a:p>
          <a:p>
            <a:r>
              <a:rPr lang="pl-PL">
                <a:latin typeface="Times New Roman"/>
                <a:cs typeface="Times New Roman"/>
              </a:rPr>
              <a:t>Dokumenty podlegają wypożyczeniu</a:t>
            </a:r>
          </a:p>
          <a:p>
            <a:r>
              <a:rPr lang="pl-PL">
                <a:latin typeface="Times New Roman"/>
                <a:cs typeface="Times New Roman"/>
              </a:rPr>
              <a:t>Istniejące na UEK składy chronologiczne: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cs typeface="Times New Roman"/>
              </a:rPr>
              <a:t>przesyłek w pełni odwzorowanych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cs typeface="Times New Roman"/>
              </a:rPr>
              <a:t>przesyłek nie w pełni odwzorowanych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ea typeface="+mn-lt"/>
                <a:cs typeface="+mn-lt"/>
              </a:rPr>
              <a:t>elementów akt spraw wytworzonych wewnątrz, dla których przepisy prawa lub względy organizacyjne wymagają utworzenia jego postaci papierowej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ea typeface="+mn-lt"/>
                <a:cs typeface="+mn-lt"/>
              </a:rPr>
              <a:t>zwrotnych potwierdzeń odbioru i przesyłek zwróconych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ea typeface="+mn-lt"/>
                <a:cs typeface="Times New Roman"/>
              </a:rPr>
              <a:t>faktur</a:t>
            </a:r>
            <a:endParaRPr lang="pl-PL">
              <a:latin typeface="Times New Roman"/>
              <a:cs typeface="Times New Roman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cs typeface="Times New Roman"/>
              </a:rPr>
              <a:t>informatycznych nośników danych</a:t>
            </a:r>
            <a:r>
              <a:rPr lang="pl-PL">
                <a:latin typeface="Times New Roman"/>
                <a:ea typeface="+mn-lt"/>
                <a:cs typeface="+mn-lt"/>
              </a:rPr>
              <a:t>, których zawartość skopiowano w całości do systemu EZD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latin typeface="Times New Roman"/>
                <a:ea typeface="+mn-lt"/>
                <a:cs typeface="+mn-lt"/>
              </a:rPr>
              <a:t>informatycznych nośników danych, których zawartości nie skopiowano w całości do systemu EZD</a:t>
            </a:r>
            <a:endParaRPr lang="pl-PL">
              <a:latin typeface="Times New Roman"/>
              <a:cs typeface="Times New Roman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15B87-1419-D7AC-7776-B74BF740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585" y="177791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DF7071F-F4B2-97E1-A30A-5EDEB099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03073" y="2440473"/>
            <a:ext cx="8184757" cy="17118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pl-PL" sz="3200">
                <a:latin typeface="Times New Roman"/>
                <a:cs typeface="Calibri Light"/>
              </a:rPr>
              <a:t>DZIĘKUJĘ ZA UWAGĘ</a:t>
            </a:r>
            <a:br>
              <a:rPr lang="pl-PL" sz="3200">
                <a:latin typeface="Times New Roman"/>
                <a:cs typeface="Calibri Light"/>
              </a:rPr>
            </a:br>
            <a:br>
              <a:rPr lang="pl-PL" sz="3200">
                <a:latin typeface="Times New Roman"/>
                <a:cs typeface="Calibri Light"/>
              </a:rPr>
            </a:br>
            <a:r>
              <a:rPr lang="pl-PL" sz="3200">
                <a:latin typeface="Times New Roman"/>
                <a:cs typeface="Calibri Light"/>
              </a:rPr>
              <a:t>osoby bliżej zainteresowane tematem zapraszamy do kontaktu</a:t>
            </a:r>
          </a:p>
        </p:txBody>
      </p: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4FA504-AE8F-0D9E-6F00-4EE374B1233C}"/>
              </a:ext>
            </a:extLst>
          </p:cNvPr>
          <p:cNvSpPr txBox="1"/>
          <p:nvPr/>
        </p:nvSpPr>
        <p:spPr>
          <a:xfrm>
            <a:off x="2003777" y="5174073"/>
            <a:ext cx="8184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satalam@uek.krakow.pl                                                                 12 293 54 37</a:t>
            </a:r>
          </a:p>
        </p:txBody>
      </p:sp>
    </p:spTree>
    <p:extLst>
      <p:ext uri="{BB962C8B-B14F-4D97-AF65-F5344CB8AC3E}">
        <p14:creationId xmlns:p14="http://schemas.microsoft.com/office/powerpoint/2010/main" val="5535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D4BB43-8631-7D1F-1BE3-3DF870BE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9669" r="13886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2FD02-8B59-4261-3D4E-265246D5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15" y="931643"/>
            <a:ext cx="4838464" cy="4902487"/>
          </a:xfrm>
        </p:spPr>
        <p:txBody>
          <a:bodyPr anchor="ctr">
            <a:normAutofit/>
          </a:bodyPr>
          <a:lstStyle/>
          <a:p>
            <a:pPr algn="ctr"/>
            <a:r>
              <a:rPr lang="pl-PL" sz="3200">
                <a:solidFill>
                  <a:srgbClr val="FFFFFF"/>
                </a:solidFill>
                <a:latin typeface="Times New Roman"/>
                <a:cs typeface="Times New Roman"/>
              </a:rPr>
              <a:t>Przepisy Regulujące obieg dokumentacji</a:t>
            </a:r>
            <a:endParaRPr lang="pl-PL" sz="3200" b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6DBF-BE93-4153-57D1-FB99669C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269" y="1025407"/>
            <a:ext cx="5283171" cy="5334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000">
                <a:latin typeface="Times New Roman"/>
                <a:ea typeface="+mn-lt"/>
                <a:cs typeface="+mn-lt"/>
              </a:rPr>
              <a:t>Rozporządzenie Ministra Spraw Wewnętrznych i Administracji z dnia 30 października 2006 r. w sprawie niezbędnych elementów struktury dokumentów elektronicznych (Dz. U. Nr 206 , poz. 1517)</a:t>
            </a:r>
          </a:p>
          <a:p>
            <a:r>
              <a:rPr lang="pl-PL" sz="2000">
                <a:latin typeface="Times New Roman"/>
                <a:ea typeface="+mn-lt"/>
                <a:cs typeface="+mn-lt"/>
              </a:rPr>
              <a:t>Rozporządzenie Ministra Spraw Wewnętrznych i Administracji z dnia 30 października 2006 r. w sprawie szczegółowego sposobu postępowania z dokumentami elektronicznymi (Dz. U. Nr 206, poz. 1518)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7B7EE95-DC03-F458-EB99-6327425B4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14" y="130754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4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4C154-5E8A-780E-416A-58B9AAE6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04" y="320163"/>
            <a:ext cx="4565649" cy="1036043"/>
          </a:xfrm>
        </p:spPr>
        <p:txBody>
          <a:bodyPr anchor="ctr">
            <a:normAutofit/>
          </a:bodyPr>
          <a:lstStyle/>
          <a:p>
            <a:pPr algn="ctr"/>
            <a:r>
              <a:rPr lang="pl-PL" sz="1600" dirty="0">
                <a:solidFill>
                  <a:srgbClr val="FFFFFF"/>
                </a:solidFill>
                <a:latin typeface="Times New Roman"/>
                <a:cs typeface="Times New Roman"/>
              </a:rPr>
              <a:t>Przepisy Regulujące obieg dokumentacji</a:t>
            </a:r>
            <a:endParaRPr lang="pl-PL" sz="1600" b="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9A1E6-F53F-3B91-5F18-770B1FBD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25" y="743184"/>
            <a:ext cx="6957688" cy="59737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Times New Roman"/>
                <a:cs typeface="Times New Roman"/>
              </a:rPr>
              <a:t>Zarządzenie Rektora Uniwersytetu Ekonomicznego w Krakowie                      nr R 0121-50/2020 z dnia 6 sierpnia 2020 roku w sprawie wprowadzenia Instrukcji Kancelaryjnej, Jednolitego Rzeczowego Wykazu Akt oraz Instrukcji w sprawie organizacji i zakresu działania archiwum zakładowego w Uniwersytecie Ekonomicznym w Krakowie</a:t>
            </a:r>
            <a:endParaRPr lang="pl-PL"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Times New Roman"/>
                <a:ea typeface="+mn-lt"/>
                <a:cs typeface="+mn-lt"/>
              </a:rPr>
              <a:t>Zarządzenie Rektora Uniwersytetu Ekonomicznego w Krakowie </a:t>
            </a:r>
            <a:br>
              <a:rPr lang="pl-PL" sz="1600" dirty="0">
                <a:latin typeface="Times New Roman"/>
                <a:ea typeface="+mn-lt"/>
                <a:cs typeface="+mn-lt"/>
              </a:rPr>
            </a:br>
            <a:r>
              <a:rPr lang="pl-PL" sz="1600" dirty="0">
                <a:latin typeface="Times New Roman"/>
                <a:ea typeface="+mn-lt"/>
                <a:cs typeface="+mn-lt"/>
              </a:rPr>
              <a:t>nr R.0211.29.2023 z dnia 4 kwietnia 2023 roku w sprawie wprowadzenia systemu Elektronicznego Obiegu Dokumentów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Times New Roman"/>
                <a:ea typeface="+mn-lt"/>
                <a:cs typeface="+mn-lt"/>
              </a:rPr>
              <a:t>Komunikat Rektora Uniwersytetu Ekonomicznego w Krakowie z dnia 26 kwietnia 2023 roku w sprawie </a:t>
            </a:r>
            <a:br>
              <a:rPr lang="pl-PL" sz="1600" dirty="0">
                <a:latin typeface="Times New Roman"/>
                <a:ea typeface="+mn-lt"/>
                <a:cs typeface="+mn-lt"/>
              </a:rPr>
            </a:br>
            <a:r>
              <a:rPr lang="pl-PL" sz="1600" dirty="0">
                <a:latin typeface="Times New Roman"/>
                <a:ea typeface="+mn-lt"/>
                <a:cs typeface="+mn-lt"/>
              </a:rPr>
              <a:t>ogłoszenia symboli klasyfikacyjnych akt określonych według Jednolitego Rzeczowego Wykazu Akt (JRWA) dla których dokumentacja będzie prowadzona w formie </a:t>
            </a:r>
            <a:br>
              <a:rPr lang="pl-PL" sz="1600" dirty="0">
                <a:latin typeface="Times New Roman"/>
                <a:ea typeface="+mn-lt"/>
                <a:cs typeface="+mn-lt"/>
              </a:rPr>
            </a:br>
            <a:r>
              <a:rPr lang="pl-PL" sz="1600" dirty="0">
                <a:latin typeface="Times New Roman"/>
                <a:ea typeface="+mn-lt"/>
                <a:cs typeface="+mn-lt"/>
              </a:rPr>
              <a:t>elektronicznej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latin typeface="Times New Roman"/>
                <a:ea typeface="+mn-lt"/>
                <a:cs typeface="+mn-lt"/>
              </a:rPr>
              <a:t>Komunikat Rektora Uniwersytetu Ekonomicznego w Krakowie z dnia 15 czerwca 2023 roku w sprawie ogłoszenia symboli klasyfikacyjnych akt określonych według Jednolitego Rzeczowego Wykazu Akt (JRWA) dla których dokumentacja będzie prowadzona w formie elektronicznej </a:t>
            </a:r>
            <a:endParaRPr lang="pl-PL" sz="1600" dirty="0">
              <a:latin typeface="Times New Roman"/>
              <a:cs typeface="Times New Roman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6505F6-9ABC-99A7-9C67-DC088D24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48" y="177791"/>
            <a:ext cx="2743199" cy="8956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652DB0B-E90D-1195-CC2D-07A3C34F1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96" t="20100" r="30176" b="22849"/>
          <a:stretch/>
        </p:blipFill>
        <p:spPr>
          <a:xfrm>
            <a:off x="1882" y="0"/>
            <a:ext cx="4781330" cy="390440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6643B91-7A69-3B7D-62AC-6EF119272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62" t="25768" r="30189" b="30906"/>
          <a:stretch/>
        </p:blipFill>
        <p:spPr>
          <a:xfrm>
            <a:off x="1883" y="3908662"/>
            <a:ext cx="4775548" cy="29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A334D0-80A7-9355-E8ED-DDF6A59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09" r="18393" b="2"/>
          <a:stretch/>
        </p:blipFill>
        <p:spPr>
          <a:xfrm>
            <a:off x="-112869" y="-84657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48" y="959866"/>
            <a:ext cx="4593872" cy="4770783"/>
          </a:xfrm>
        </p:spPr>
        <p:txBody>
          <a:bodyPr anchor="ctr">
            <a:normAutofit/>
          </a:bodyPr>
          <a:lstStyle/>
          <a:p>
            <a:pPr algn="ctr"/>
            <a:r>
              <a:rPr lang="pl-PL" sz="3200">
                <a:latin typeface="Times New Roman"/>
                <a:ea typeface="+mj-lt"/>
                <a:cs typeface="+mj-lt"/>
              </a:rPr>
              <a:t>Systemy Kancelaryjne</a:t>
            </a:r>
            <a:endParaRPr lang="pl-PL" sz="320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824" y="1053630"/>
            <a:ext cx="5217320" cy="5371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pl-PL" sz="2000">
                <a:solidFill>
                  <a:srgbClr val="FFC000"/>
                </a:solidFill>
                <a:latin typeface="Times New Roman"/>
                <a:cs typeface="Arial"/>
              </a:rPr>
              <a:t>Podział wg sposobu rejestrowania sprawy:</a:t>
            </a:r>
          </a:p>
          <a:p>
            <a:r>
              <a:rPr lang="pl-PL" sz="2000">
                <a:solidFill>
                  <a:srgbClr val="FFC000"/>
                </a:solidFill>
                <a:latin typeface="Times New Roman"/>
                <a:cs typeface="Arial"/>
              </a:rPr>
              <a:t>Dziennikowy</a:t>
            </a:r>
          </a:p>
          <a:p>
            <a:r>
              <a:rPr lang="pl-PL" sz="2000" err="1">
                <a:solidFill>
                  <a:srgbClr val="FFC000"/>
                </a:solidFill>
                <a:latin typeface="Times New Roman"/>
                <a:cs typeface="Arial"/>
              </a:rPr>
              <a:t>Bezdziennikowy</a:t>
            </a:r>
            <a:endParaRPr lang="pl-PL" sz="2000">
              <a:solidFill>
                <a:srgbClr val="FFC000"/>
              </a:solidFill>
              <a:latin typeface="Times New Roman"/>
              <a:cs typeface="Arial"/>
            </a:endParaRPr>
          </a:p>
          <a:p>
            <a:r>
              <a:rPr lang="pl-PL" sz="2000">
                <a:solidFill>
                  <a:srgbClr val="FFC000"/>
                </a:solidFill>
                <a:latin typeface="Times New Roman"/>
                <a:cs typeface="Arial"/>
              </a:rPr>
              <a:t>Mieszany</a:t>
            </a:r>
          </a:p>
          <a:p>
            <a:endParaRPr lang="pl-PL" sz="2000">
              <a:solidFill>
                <a:srgbClr val="FFC000"/>
              </a:solidFill>
              <a:latin typeface="Times New Roman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 sz="2000">
                <a:solidFill>
                  <a:srgbClr val="00B0F0"/>
                </a:solidFill>
                <a:latin typeface="Times New Roman"/>
                <a:cs typeface="Arial"/>
              </a:rPr>
              <a:t>Podział wg narzędzi używanych do rejestrowania i procedowania sprawy:</a:t>
            </a:r>
          </a:p>
          <a:p>
            <a:r>
              <a:rPr lang="pl-PL" sz="2000">
                <a:solidFill>
                  <a:srgbClr val="00B0F0"/>
                </a:solidFill>
                <a:latin typeface="Times New Roman"/>
                <a:cs typeface="Arial"/>
              </a:rPr>
              <a:t>Papierowy (Tradycyjny)</a:t>
            </a:r>
          </a:p>
          <a:p>
            <a:r>
              <a:rPr lang="pl-PL" sz="2000">
                <a:solidFill>
                  <a:srgbClr val="00B0F0"/>
                </a:solidFill>
                <a:latin typeface="Times New Roman"/>
                <a:cs typeface="Arial"/>
              </a:rPr>
              <a:t>Elektroniczny</a:t>
            </a:r>
            <a:endParaRPr lang="pl-PL" sz="2000">
              <a:solidFill>
                <a:srgbClr val="00B0F0"/>
              </a:solidFill>
              <a:latin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A334D0-80A7-9355-E8ED-DDF6A59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09" r="18393" b="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22" y="1044533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/>
                <a:cs typeface="Times New Roman"/>
              </a:rPr>
              <a:t>SPRAWA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824" y="1364074"/>
            <a:ext cx="5254949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latin typeface="Times New Roman"/>
                <a:cs typeface="Calibri"/>
              </a:rPr>
              <a:t>Zdarzenie lub stan rzeczy, w tym z zakresu postępowania administracyjnego, wymagające rozpatrzenia i podjęcia czynności służbowych lub przyjęcia do wiadomości</a:t>
            </a:r>
          </a:p>
          <a:p>
            <a:r>
              <a:rPr lang="pl-PL">
                <a:latin typeface="Times New Roman"/>
                <a:cs typeface="Calibri"/>
              </a:rPr>
              <a:t>Sprawa to PROCES – wymaga podjęcia szeregu uregulowanych prawnie/formalnie czynności</a:t>
            </a:r>
          </a:p>
          <a:p>
            <a:r>
              <a:rPr lang="pl-PL">
                <a:latin typeface="Times New Roman"/>
                <a:cs typeface="Calibri"/>
              </a:rPr>
              <a:t>Nie każdy dokument to sprawa - podział dokumentacji na: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>
                <a:solidFill>
                  <a:srgbClr val="00B0F0"/>
                </a:solidFill>
                <a:latin typeface="Times New Roman"/>
                <a:cs typeface="Calibri"/>
              </a:rPr>
              <a:t>tworzącą akta sprawy </a:t>
            </a:r>
            <a:r>
              <a:rPr lang="pl-PL" b="1">
                <a:solidFill>
                  <a:srgbClr val="00B0F0"/>
                </a:solidFill>
                <a:latin typeface="Times New Roman"/>
                <a:cs typeface="Calibri"/>
              </a:rPr>
              <a:t>(KA.924.1.2023)</a:t>
            </a:r>
            <a:endParaRPr lang="pl-PL">
              <a:solidFill>
                <a:srgbClr val="00B0F0"/>
              </a:solidFill>
              <a:latin typeface="Times New Roman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alibri" panose="020B0604020202020204" pitchFamily="34" charset="0"/>
              <a:buChar char="-"/>
            </a:pPr>
            <a:r>
              <a:rPr lang="pl-PL">
                <a:solidFill>
                  <a:srgbClr val="FF0000"/>
                </a:solidFill>
                <a:latin typeface="Times New Roman"/>
                <a:cs typeface="Calibri"/>
              </a:rPr>
              <a:t>nietworzącą akt sprawy </a:t>
            </a:r>
            <a:r>
              <a:rPr lang="pl-PL" b="1">
                <a:solidFill>
                  <a:srgbClr val="FF0000"/>
                </a:solidFill>
                <a:latin typeface="Times New Roman"/>
                <a:cs typeface="Calibri"/>
              </a:rPr>
              <a:t>(K.845.2023)</a:t>
            </a:r>
            <a:endParaRPr lang="en-US">
              <a:solidFill>
                <a:srgbClr val="FF0000"/>
              </a:solidFill>
              <a:latin typeface="Times New Roman"/>
              <a:cs typeface="Calibri"/>
            </a:endParaRPr>
          </a:p>
          <a:p>
            <a:endParaRPr lang="en-US" sz="1400">
              <a:latin typeface="Times New Roman"/>
              <a:cs typeface="Calibri"/>
            </a:endParaRPr>
          </a:p>
          <a:p>
            <a:endParaRPr lang="en-US" sz="1400">
              <a:latin typeface="Times New Roman"/>
              <a:cs typeface="Calibri"/>
            </a:endParaRPr>
          </a:p>
          <a:p>
            <a:endParaRPr lang="en-US" sz="1200">
              <a:latin typeface="Times New Roman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A334D0-80A7-9355-E8ED-DDF6A59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09" r="18393" b="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15" y="1044533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/>
                <a:cs typeface="Times New Roman"/>
              </a:rPr>
              <a:t>ZNAK SPRAWY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05" y="1128889"/>
            <a:ext cx="5301986" cy="1072444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pl-PL">
              <a:latin typeface="Times New Roman"/>
              <a:cs typeface="Times New Roman"/>
            </a:endParaRPr>
          </a:p>
          <a:p>
            <a:r>
              <a:rPr lang="pl-PL">
                <a:latin typeface="Times New Roman"/>
                <a:cs typeface="Times New Roman"/>
              </a:rPr>
              <a:t>Znak sprawy tworzy jednostka merytoryczna</a:t>
            </a:r>
          </a:p>
          <a:p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Jest niepowtarzalny dla każdej sprawy</a:t>
            </a:r>
          </a:p>
          <a:p>
            <a:pPr>
              <a:buFont typeface="Calibri" panose="020B0604020202020204" pitchFamily="34" charset="0"/>
              <a:buChar char="-"/>
            </a:pPr>
            <a:endParaRPr lang="pl-PL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  <p:sp>
        <p:nvSpPr>
          <p:cNvPr id="8" name="pole tekstowe 1">
            <a:extLst>
              <a:ext uri="{FF2B5EF4-FFF2-40B4-BE49-F238E27FC236}">
                <a16:creationId xmlns:a16="http://schemas.microsoft.com/office/drawing/2014/main" id="{8A9EB31D-619B-DDE2-3501-E3814191AF8B}"/>
              </a:ext>
            </a:extLst>
          </p:cNvPr>
          <p:cNvSpPr txBox="1"/>
          <p:nvPr/>
        </p:nvSpPr>
        <p:spPr>
          <a:xfrm>
            <a:off x="6936501" y="3899800"/>
            <a:ext cx="43970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4800" b="1"/>
              <a:t>KA.924.8.2021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7349A-277A-3A6B-29D7-2535E356DE1E}"/>
              </a:ext>
            </a:extLst>
          </p:cNvPr>
          <p:cNvSpPr txBox="1"/>
          <p:nvPr/>
        </p:nvSpPr>
        <p:spPr>
          <a:xfrm>
            <a:off x="6220178" y="5815659"/>
            <a:ext cx="34111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>
                <a:latin typeface="Times New Roman"/>
                <a:cs typeface="Times New Roman"/>
              </a:rPr>
              <a:t>Symbol literowy jednostki organizacyjnej (REGULAMIN ORGANIZACYJNY UEK - Załącznik nr 1 do Zarządzenia Rektora nr R.0211.14.2023 z dnia 28.02.2023 r.)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37B6B-270E-37B0-C47F-C1E7F4397DA1}"/>
              </a:ext>
            </a:extLst>
          </p:cNvPr>
          <p:cNvSpPr txBox="1"/>
          <p:nvPr/>
        </p:nvSpPr>
        <p:spPr>
          <a:xfrm>
            <a:off x="6220178" y="2607733"/>
            <a:ext cx="18589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>
                <a:latin typeface="Times New Roman"/>
                <a:cs typeface="Times New Roman"/>
              </a:rPr>
              <a:t>Symbol klasyfikacyjny z wykazu akt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0B73C-C9AC-F530-9A7A-926A713A2A3D}"/>
              </a:ext>
            </a:extLst>
          </p:cNvPr>
          <p:cNvSpPr txBox="1"/>
          <p:nvPr/>
        </p:nvSpPr>
        <p:spPr>
          <a:xfrm>
            <a:off x="10425289" y="5815659"/>
            <a:ext cx="13226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>
                <a:latin typeface="Times New Roman"/>
                <a:cs typeface="Times New Roman"/>
              </a:rPr>
              <a:t>Numer kolejny ze spisu spraw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167CD-F8DB-0294-B1C4-5AEA9F8B94A4}"/>
              </a:ext>
            </a:extLst>
          </p:cNvPr>
          <p:cNvSpPr txBox="1"/>
          <p:nvPr/>
        </p:nvSpPr>
        <p:spPr>
          <a:xfrm>
            <a:off x="10425289" y="2824104"/>
            <a:ext cx="15578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>
                <a:latin typeface="Times New Roman"/>
              </a:rPr>
              <a:t>Rok kalendarzowy</a:t>
            </a:r>
            <a:r>
              <a:rPr lang="en-US" sz="1400">
                <a:latin typeface="Times New Roman"/>
              </a:rPr>
              <a:t>​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3A03B08-83F7-657E-C0DD-414CD26A880E}"/>
              </a:ext>
            </a:extLst>
          </p:cNvPr>
          <p:cNvSpPr/>
          <p:nvPr/>
        </p:nvSpPr>
        <p:spPr>
          <a:xfrm rot="-2700000">
            <a:off x="7799018" y="2811478"/>
            <a:ext cx="310443" cy="1175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3DB767-0B3F-03B5-AA64-2A74E604F6F0}"/>
              </a:ext>
            </a:extLst>
          </p:cNvPr>
          <p:cNvSpPr/>
          <p:nvPr/>
        </p:nvSpPr>
        <p:spPr>
          <a:xfrm>
            <a:off x="10639777" y="3132667"/>
            <a:ext cx="291629" cy="6867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79192E58-47E2-F605-6CED-2EF97232FA35}"/>
              </a:ext>
            </a:extLst>
          </p:cNvPr>
          <p:cNvSpPr/>
          <p:nvPr/>
        </p:nvSpPr>
        <p:spPr>
          <a:xfrm>
            <a:off x="7121407" y="4825999"/>
            <a:ext cx="329259" cy="98777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4C444F85-BAAE-9723-B7B6-E4AB24B1067E}"/>
              </a:ext>
            </a:extLst>
          </p:cNvPr>
          <p:cNvSpPr/>
          <p:nvPr/>
        </p:nvSpPr>
        <p:spPr>
          <a:xfrm rot="2460000">
            <a:off x="9454603" y="5161849"/>
            <a:ext cx="1439333" cy="31044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440" y="1223274"/>
            <a:ext cx="3925946" cy="1901524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/>
                <a:cs typeface="Times New Roman"/>
              </a:rPr>
              <a:t>JEDNOLITY RZECZOWY WYKAZ 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35" y="3292592"/>
            <a:ext cx="5029173" cy="3349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latin typeface="Times New Roman"/>
                <a:cs typeface="Calibri"/>
              </a:rPr>
              <a:t>Załącznik  nr 2 do Zarządzenia Rektora nr R-0201-50/2020 z dnia 6 sierpnia 2020 roku</a:t>
            </a:r>
            <a:endParaRPr lang="pl-PL" dirty="0">
              <a:latin typeface="Times New Roman"/>
              <a:cs typeface="Times New Roman"/>
            </a:endParaRPr>
          </a:p>
          <a:p>
            <a:r>
              <a:rPr lang="pl-PL" dirty="0">
                <a:latin typeface="Times New Roman"/>
                <a:cs typeface="Times New Roman"/>
              </a:rPr>
              <a:t>Każdy dokument podlega przyporządkowaniu do klasy z JRWA lub rejestracji w spisie spraw i nadaniu znaku sprawy</a:t>
            </a:r>
          </a:p>
          <a:p>
            <a:r>
              <a:rPr lang="pl-PL" dirty="0">
                <a:latin typeface="Times New Roman"/>
                <a:cs typeface="Times New Roman"/>
              </a:rPr>
              <a:t>Numery właściwe to tylko klasy końcowe z podaną kwalifikacją archiwalną</a:t>
            </a:r>
          </a:p>
          <a:p>
            <a:r>
              <a:rPr lang="pl-PL" dirty="0">
                <a:latin typeface="Times New Roman"/>
                <a:cs typeface="Times New Roman"/>
              </a:rPr>
              <a:t>Tzw. klasy zielone i czerwone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79FE27-1F58-2224-F258-A685972D7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2136" r="30822" b="12621"/>
          <a:stretch/>
        </p:blipFill>
        <p:spPr>
          <a:xfrm>
            <a:off x="1882" y="4586"/>
            <a:ext cx="6286361" cy="68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A334D0-80A7-9355-E8ED-DDF6A59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09" r="18393" b="2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B385-1123-1D7C-BA61-B070CF6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Times New Roman"/>
                <a:cs typeface="Times New Roman"/>
              </a:rPr>
              <a:t>JEDNOLITY RZECZOWY WYKAZ AKT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1773-356F-5E5A-1482-A17F734E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76" y="1382889"/>
            <a:ext cx="5715913" cy="53151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0 – ZARZĄDZANIE</a:t>
            </a:r>
            <a:endParaRPr lang="en-US" sz="14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1 – SPRAWY KADROWE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2 – </a:t>
            </a:r>
            <a:r>
              <a:rPr lang="pl-PL" sz="1400">
                <a:latin typeface="Times New Roman"/>
                <a:ea typeface="Calibri"/>
                <a:cs typeface="Calibri"/>
              </a:rPr>
              <a:t>ADMINISTROWANIE ŚRODKAMI RZECZOWYMI ORAZ ZAPEWNIENIE WARUNKÓW REALIZACJI ZADAŃ UEK</a:t>
            </a:r>
            <a:r>
              <a:rPr lang="pl-PL" sz="1400">
                <a:latin typeface="Times New Roman"/>
                <a:cs typeface="Times New Roman"/>
              </a:rPr>
              <a:t> 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3 – </a:t>
            </a:r>
            <a:r>
              <a:rPr lang="pl-PL" sz="1400">
                <a:latin typeface="Times New Roman"/>
                <a:ea typeface="Calibri"/>
                <a:cs typeface="Calibri"/>
              </a:rPr>
              <a:t>FINANSE I OBSŁUGA FINANSOWO-KSIĘGOWA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4 – </a:t>
            </a:r>
            <a:r>
              <a:rPr lang="pl-PL" sz="1400">
                <a:latin typeface="Times New Roman"/>
                <a:ea typeface="Calibri"/>
                <a:cs typeface="Calibri"/>
              </a:rPr>
              <a:t>EWALUACJA JAKOŚCI KSZTAŁCENIA I JAKOŚCI DZIAŁALNOŚCI NAUKOWEJ ORAZ NOSTRYFIKACJE DYPLOMÓW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5 – </a:t>
            </a:r>
            <a:r>
              <a:rPr lang="pl-PL" sz="1400">
                <a:latin typeface="Times New Roman"/>
                <a:ea typeface="Calibri"/>
                <a:cs typeface="Calibri"/>
              </a:rPr>
              <a:t>PROWADZENIE KSZTAŁCENIA</a:t>
            </a:r>
            <a:endParaRPr lang="pl-PL" sz="14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6 – </a:t>
            </a:r>
            <a:r>
              <a:rPr lang="pl-PL" sz="1400">
                <a:latin typeface="Times New Roman"/>
                <a:ea typeface="Calibri"/>
                <a:cs typeface="Calibri"/>
              </a:rPr>
              <a:t>ROZWÓJ KADRY NAUKOWEJ I NAUCZYCIELI AKADEMICKICH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7 – </a:t>
            </a:r>
            <a:r>
              <a:rPr lang="pl-PL" sz="1400">
                <a:latin typeface="Times New Roman"/>
                <a:ea typeface="Calibri"/>
                <a:cs typeface="Calibri"/>
              </a:rPr>
              <a:t>DZIAŁALNOŚĆ NAUKOWA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8 – </a:t>
            </a:r>
            <a:r>
              <a:rPr lang="pl-PL" sz="1400">
                <a:latin typeface="Times New Roman"/>
                <a:ea typeface="Calibri"/>
                <a:cs typeface="Calibri"/>
              </a:rPr>
              <a:t>WSPÓŁPRACA NAUKOWA, KRAJOWA, MIĘDZYNARODOWA, WYDARZENIA, KONFERENCJE, POLITYKA INFORMACYJNA, PROMOCYJNA I REKLAMOWA</a:t>
            </a:r>
          </a:p>
          <a:p>
            <a:pPr marL="0" indent="0">
              <a:buNone/>
            </a:pPr>
            <a:r>
              <a:rPr lang="pl-PL" sz="1400">
                <a:latin typeface="Times New Roman"/>
                <a:cs typeface="Times New Roman"/>
              </a:rPr>
              <a:t>9 – </a:t>
            </a:r>
            <a:r>
              <a:rPr lang="pl-PL" sz="1400">
                <a:latin typeface="Times New Roman"/>
                <a:ea typeface="Calibri"/>
                <a:cs typeface="Calibri"/>
              </a:rPr>
              <a:t>SYSTEM BIBLIOTECZNO–INFORMACYJNY, ARCHIWUM I DZIAŁALNOŚĆ MUZEALNA</a:t>
            </a:r>
          </a:p>
          <a:p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A1964D-7577-719C-9A54-BD6D7BD3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78" y="158976"/>
            <a:ext cx="2743199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Wierzchołek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22</Slides>
  <Notes>0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PortalVTI</vt:lpstr>
      <vt:lpstr>Wierzchołek</vt:lpstr>
      <vt:lpstr>Zastosowanie PRZEPISÓW kancelaryjno-archiwalnych w kontekście EZD   mgr Mariusz Satała</vt:lpstr>
      <vt:lpstr>Przepisy Regulujące obieg dokumentacji</vt:lpstr>
      <vt:lpstr>Przepisy Regulujące obieg dokumentacji </vt:lpstr>
      <vt:lpstr>Przepisy Regulujące obieg dokumentacji </vt:lpstr>
      <vt:lpstr>Systemy Kancelaryjne</vt:lpstr>
      <vt:lpstr>SPRAWA</vt:lpstr>
      <vt:lpstr>ZNAK SPRAWY</vt:lpstr>
      <vt:lpstr>JEDNOLITY RZECZOWY WYKAZ AKT</vt:lpstr>
      <vt:lpstr>JEDNOLITY RZECZOWY WYKAZ AKT</vt:lpstr>
      <vt:lpstr>KATEGORIE DOKUMENTACJI</vt:lpstr>
      <vt:lpstr>TECZKA ARCHIWALNA </vt:lpstr>
      <vt:lpstr>Postępowanie z Dokumentacją nietworzącą akt sprawy w systemie papierowym</vt:lpstr>
      <vt:lpstr>Prowadzenie spraw w systemie papierowym</vt:lpstr>
      <vt:lpstr>postępowanie z dokumentacją nietworzącą akt sprawy w EZD</vt:lpstr>
      <vt:lpstr>prowadzenie spraw w EZD</vt:lpstr>
      <vt:lpstr>TWORZENIE ZNAKU SPRAWY W SYSTEMIE EZD</vt:lpstr>
      <vt:lpstr>TWORZENIE ZNAKU SPRAWY W SYSTEMIE EZD</vt:lpstr>
      <vt:lpstr>TWORZENIE ZNAKU SPRAWY W SYSTEMIE EZD</vt:lpstr>
      <vt:lpstr>TWORZENIE ZNAKU SPRAWY W SYSTEMIE EZD</vt:lpstr>
      <vt:lpstr>dokumentacja nie w pełni odwzorowana</vt:lpstr>
      <vt:lpstr>SKŁAD CHRONOLOGICZNY</vt:lpstr>
      <vt:lpstr>DZIĘKUJĘ ZA UWAGĘ  osoby bliżej zainteresowane tematem zapraszamy do kontaktu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57</cp:revision>
  <dcterms:created xsi:type="dcterms:W3CDTF">2023-05-29T09:30:39Z</dcterms:created>
  <dcterms:modified xsi:type="dcterms:W3CDTF">2023-06-27T11:14:15Z</dcterms:modified>
</cp:coreProperties>
</file>