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EAA8957-2B00-45C9-9B18-13088F041537}" type="datetimeFigureOut">
              <a:rPr lang="pl-PL" smtClean="0"/>
              <a:t>14.07.2022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71164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A8957-2B00-45C9-9B18-13088F041537}" type="datetimeFigureOut">
              <a:rPr lang="pl-PL" smtClean="0"/>
              <a:t>14.07.2022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115464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A8957-2B00-45C9-9B18-13088F041537}" type="datetimeFigureOut">
              <a:rPr lang="pl-PL" smtClean="0"/>
              <a:t>14.07.2022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33613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A8957-2B00-45C9-9B18-13088F041537}" type="datetimeFigureOut">
              <a:rPr lang="pl-PL" smtClean="0"/>
              <a:t>14.07.2022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2325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EAA8957-2B00-45C9-9B18-13088F041537}" type="datetimeFigureOut">
              <a:rPr lang="pl-PL" smtClean="0"/>
              <a:t>14.07.2022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8185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EAA8957-2B00-45C9-9B18-13088F041537}" type="datetimeFigureOut">
              <a:rPr lang="pl-PL" smtClean="0"/>
              <a:t>14.07.2022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342480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EAA8957-2B00-45C9-9B18-13088F041537}" type="datetimeFigureOut">
              <a:rPr lang="pl-PL" smtClean="0"/>
              <a:t>14.07.2022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01710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EAA8957-2B00-45C9-9B18-13088F041537}" type="datetimeFigureOut">
              <a:rPr lang="pl-PL" smtClean="0"/>
              <a:t>14.07.2022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42871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EAA8957-2B00-45C9-9B18-13088F041537}" type="datetimeFigureOut">
              <a:rPr lang="pl-PL" smtClean="0"/>
              <a:t>14.07.2022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31332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EAA8957-2B00-45C9-9B18-13088F041537}" type="datetimeFigureOut">
              <a:rPr lang="pl-PL" smtClean="0"/>
              <a:t>14.07.2022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296449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EAA8957-2B00-45C9-9B18-13088F041537}" type="datetimeFigureOut">
              <a:rPr lang="pl-PL" smtClean="0"/>
              <a:t>14.07.2022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C0B1B9-F352-4ABB-A862-6F1BC8248487}" type="slidenum">
              <a:rPr lang="pl-PL" smtClean="0"/>
              <a:t>‹#›</a:t>
            </a:fld>
            <a:endParaRPr lang="pl-PL"/>
          </a:p>
        </p:txBody>
      </p:sp>
    </p:spTree>
    <p:extLst>
      <p:ext uri="{BB962C8B-B14F-4D97-AF65-F5344CB8AC3E}">
        <p14:creationId xmlns:p14="http://schemas.microsoft.com/office/powerpoint/2010/main" val="6112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A8957-2B00-45C9-9B18-13088F041537}" type="datetimeFigureOut">
              <a:rPr lang="pl-PL" smtClean="0"/>
              <a:t>14.07.2022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0B1B9-F352-4ABB-A862-6F1BC8248487}" type="slidenum">
              <a:rPr lang="pl-PL" smtClean="0"/>
              <a:t>‹#›</a:t>
            </a:fld>
            <a:endParaRPr lang="pl-PL"/>
          </a:p>
        </p:txBody>
      </p:sp>
    </p:spTree>
    <p:extLst>
      <p:ext uri="{BB962C8B-B14F-4D97-AF65-F5344CB8AC3E}">
        <p14:creationId xmlns:p14="http://schemas.microsoft.com/office/powerpoint/2010/main" val="359214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suwalap@uek.krakow.pl"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916833"/>
            <a:ext cx="7772400" cy="792087"/>
          </a:xfrm>
        </p:spPr>
        <p:txBody>
          <a:bodyPr>
            <a:normAutofit/>
          </a:bodyPr>
          <a:lstStyle/>
          <a:p>
            <a:r>
              <a:rPr lang="pl-PL" sz="2800" b="1" dirty="0"/>
              <a:t>UNIWERSYTET EKONOMICZNY w KRAKOWIE</a:t>
            </a:r>
            <a:endParaRPr lang="pl-PL" sz="2800" dirty="0"/>
          </a:p>
        </p:txBody>
      </p:sp>
      <p:sp>
        <p:nvSpPr>
          <p:cNvPr id="3" name="Podtytuł 2"/>
          <p:cNvSpPr>
            <a:spLocks noGrp="1"/>
          </p:cNvSpPr>
          <p:nvPr>
            <p:ph type="subTitle" idx="1"/>
          </p:nvPr>
        </p:nvSpPr>
        <p:spPr>
          <a:xfrm>
            <a:off x="539552" y="2708920"/>
            <a:ext cx="8136904" cy="2929880"/>
          </a:xfrm>
        </p:spPr>
        <p:txBody>
          <a:bodyPr>
            <a:normAutofit fontScale="92500" lnSpcReduction="10000"/>
          </a:bodyPr>
          <a:lstStyle/>
          <a:p>
            <a:r>
              <a:rPr lang="pl-PL" dirty="0"/>
              <a:t>ogłasza </a:t>
            </a:r>
            <a:r>
              <a:rPr lang="pl-PL" b="1" dirty="0"/>
              <a:t>KONKURS</a:t>
            </a:r>
            <a:r>
              <a:rPr lang="pl-PL" dirty="0"/>
              <a:t> ofert</a:t>
            </a:r>
            <a:br>
              <a:rPr lang="pl-PL" dirty="0"/>
            </a:br>
            <a:r>
              <a:rPr lang="pl-PL" dirty="0"/>
              <a:t>na wynajem powierzchni użytkowej w Pawilonie F </a:t>
            </a:r>
          </a:p>
          <a:p>
            <a:r>
              <a:rPr lang="pl-PL" dirty="0"/>
              <a:t>położonego na terenie kampusu UEK </a:t>
            </a:r>
          </a:p>
          <a:p>
            <a:r>
              <a:rPr lang="pl-PL" dirty="0"/>
              <a:t>przy ul. Rakowickiej 27 w Krakowie</a:t>
            </a:r>
          </a:p>
          <a:p>
            <a:r>
              <a:rPr lang="pl-PL" dirty="0"/>
              <a:t>W celu prowadzenia usług ksero oraz handel artykułami papierniczymi</a:t>
            </a:r>
          </a:p>
          <a:p>
            <a:endParaRPr lang="pl-PL" dirty="0"/>
          </a:p>
          <a:p>
            <a:endParaRPr lang="pl-PL" dirty="0"/>
          </a:p>
          <a:p>
            <a:endParaRPr lang="pl-PL" dirty="0"/>
          </a:p>
        </p:txBody>
      </p:sp>
      <p:pic>
        <p:nvPicPr>
          <p:cNvPr id="5" name="Obraz 4" descr="UEK"/>
          <p:cNvPicPr/>
          <p:nvPr/>
        </p:nvPicPr>
        <p:blipFill>
          <a:blip r:embed="rId2" cstate="print"/>
          <a:srcRect/>
          <a:stretch>
            <a:fillRect/>
          </a:stretch>
        </p:blipFill>
        <p:spPr bwMode="auto">
          <a:xfrm>
            <a:off x="835968" y="485056"/>
            <a:ext cx="7776864" cy="980751"/>
          </a:xfrm>
          <a:prstGeom prst="rect">
            <a:avLst/>
          </a:prstGeom>
          <a:noFill/>
          <a:ln w="9525">
            <a:noFill/>
            <a:miter lim="800000"/>
            <a:headEnd/>
            <a:tailEnd/>
          </a:ln>
        </p:spPr>
      </p:pic>
    </p:spTree>
    <p:extLst>
      <p:ext uri="{BB962C8B-B14F-4D97-AF65-F5344CB8AC3E}">
        <p14:creationId xmlns:p14="http://schemas.microsoft.com/office/powerpoint/2010/main" val="143703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6856" y="1340768"/>
            <a:ext cx="8229600" cy="5184576"/>
          </a:xfrm>
        </p:spPr>
        <p:txBody>
          <a:bodyPr>
            <a:normAutofit fontScale="90000"/>
          </a:bodyPr>
          <a:lstStyle/>
          <a:p>
            <a:pPr algn="l"/>
            <a:r>
              <a:rPr lang="pl-PL" sz="3200" b="1" dirty="0"/>
              <a:t>Informacja o przetwarzaniu danych osobowych</a:t>
            </a:r>
            <a:br>
              <a:rPr lang="pl-PL" sz="3200" dirty="0"/>
            </a:br>
            <a:r>
              <a:rPr lang="pl-PL" sz="1400" dirty="0"/>
              <a:t>Zgodnie z art. 13 ust. 1 i 2 rozporządzenia Parlamentu Europejskiego i Rady (UE) 2016/679 z dnia 27 kwietnia 2016 r. w sprawie ochrony osób fizycznych w związku z przetwarzaniem danych osobowych i w sprawie swobodnego przepływu takich danych oraz uchylenia dyrektywy 95/46/WE (ogólne rozporządzenie o ochronie danych) (Dz. Urz. UE L 119 z 04.05.2016, str. 1), dalej „RODO”, informuję, że: </a:t>
            </a:r>
            <a:br>
              <a:rPr lang="pl-PL" sz="1400" dirty="0"/>
            </a:br>
            <a:r>
              <a:rPr lang="pl-PL" sz="1400" dirty="0"/>
              <a:t>1. Administratorem Pani/Pana danych osobowych jest Uniwersytet Ekonomiczny w Krakowie, ul. Rakowicka 27, 31-510 Kraków.</a:t>
            </a:r>
            <a:br>
              <a:rPr lang="pl-PL" sz="1400" dirty="0"/>
            </a:br>
            <a:r>
              <a:rPr lang="pl-PL" sz="1400" dirty="0"/>
              <a:t>2. W Uniwersytecie Ekonomicznym w Krakowie funkcjonuje inspektor ochrony danych osobowych, z którym możliwy jest kontakt pod nr tel. 12-293-75-90 lub za pośrednictwem poczty e-mail: iod@uek.krakow.pl </a:t>
            </a:r>
            <a:br>
              <a:rPr lang="pl-PL" sz="1400" dirty="0"/>
            </a:br>
            <a:r>
              <a:rPr lang="pl-PL" sz="1400" dirty="0"/>
              <a:t>3. Pani/Pana dane osobowe przetwarzane będą na podstawie art. 6 ust. 1 lit. c</a:t>
            </a:r>
            <a:r>
              <a:rPr lang="pl-PL" sz="1400" i="1" dirty="0"/>
              <a:t> </a:t>
            </a:r>
            <a:r>
              <a:rPr lang="pl-PL" sz="1400" dirty="0"/>
              <a:t>RODO w celu związanym z postępowaniem o udzielenie zamówienia publicznego na: najem powierzchni użytkowej, prowadzonym w trybie zapytania ofertowego;</a:t>
            </a:r>
            <a:br>
              <a:rPr lang="pl-PL" sz="1400" dirty="0"/>
            </a:br>
            <a:r>
              <a:rPr lang="pl-PL" sz="1400" dirty="0"/>
              <a:t>4. Odbiorcami Pani/Pana danych osobowych będą osoby lub podmioty, którym udostępniona zostanie dokumentacja postępowania w oparciu o art. 18 oraz art. 74 Ustawy z dnia 11 września 2019 r. – Prawo zamówień publicznych (Dz. U. z 2019 r. poz. 2019 ze zm.), dalej „ustawa </a:t>
            </a:r>
            <a:r>
              <a:rPr lang="pl-PL" sz="1400" dirty="0" err="1"/>
              <a:t>Pzp</a:t>
            </a:r>
            <a:r>
              <a:rPr lang="pl-PL" sz="1400" dirty="0"/>
              <a:t>”;</a:t>
            </a:r>
            <a:br>
              <a:rPr lang="pl-PL" sz="1400" dirty="0"/>
            </a:br>
            <a:r>
              <a:rPr lang="pl-PL" sz="1400" dirty="0"/>
              <a:t>5. Pani/Pana dane osobowe będą przechowywane, zgodnie z art. 78 ust. 1 ustawy </a:t>
            </a:r>
            <a:r>
              <a:rPr lang="pl-PL" sz="1400" dirty="0" err="1"/>
              <a:t>Pzp</a:t>
            </a:r>
            <a:r>
              <a:rPr lang="pl-PL" sz="1400" dirty="0"/>
              <a:t>, przez okres 4 lat od dnia zakończenia postępowania o udzielenie zamówienia, a jeżeli czas trwania umowy przekracza 4 lata, okres przechowywania obejmuje cały czas trwania umowy; ponadto Umowa przechowywana będzie zgodnie z przepisami ustawy z dnia 14.07.1983 r. o narodowym zasobie archiwalnym i archiwach (Dz. U. z 2020 r. poz.164 ze zm.) wraz z aktami wykonawczymi;</a:t>
            </a:r>
            <a:br>
              <a:rPr lang="pl-PL" sz="1400" dirty="0"/>
            </a:br>
            <a:r>
              <a:rPr lang="pl-PL" sz="1400" dirty="0"/>
              <a:t>6. Obowiązek podania przez Panią/Pana danych osobowych bezpośrednio Pani/Pana dotyczących jest wymogiem ustawowym określonym w przepisach ustawy </a:t>
            </a:r>
            <a:r>
              <a:rPr lang="pl-PL" sz="1400" dirty="0" err="1"/>
              <a:t>Pzp</a:t>
            </a:r>
            <a:r>
              <a:rPr lang="pl-PL" sz="1400" dirty="0"/>
              <a:t>, </a:t>
            </a:r>
            <a:br>
              <a:rPr lang="pl-PL" sz="1400" dirty="0"/>
            </a:br>
            <a:endParaRPr lang="pl-PL" sz="1400" dirty="0"/>
          </a:p>
        </p:txBody>
      </p:sp>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Tree>
    <p:extLst>
      <p:ext uri="{BB962C8B-B14F-4D97-AF65-F5344CB8AC3E}">
        <p14:creationId xmlns:p14="http://schemas.microsoft.com/office/powerpoint/2010/main" val="265921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12776"/>
            <a:ext cx="8229600" cy="5184576"/>
          </a:xfrm>
        </p:spPr>
        <p:txBody>
          <a:bodyPr>
            <a:normAutofit fontScale="90000"/>
          </a:bodyPr>
          <a:lstStyle/>
          <a:p>
            <a:pPr lvl="0" algn="l"/>
            <a:r>
              <a:rPr lang="pl-PL" sz="1400" dirty="0"/>
              <a:t>związanym z udziałem w postępowaniu o udzielenie zamówienia publicznego; konsekwencje niepodania określonych danych wynikają z ustawy </a:t>
            </a:r>
            <a:r>
              <a:rPr lang="pl-PL" sz="1400" dirty="0" err="1"/>
              <a:t>Pzp</a:t>
            </a:r>
            <a:r>
              <a:rPr lang="pl-PL" sz="1400" dirty="0"/>
              <a:t>;</a:t>
            </a:r>
            <a:br>
              <a:rPr lang="pl-PL" sz="1400" dirty="0"/>
            </a:br>
            <a:r>
              <a:rPr lang="pl-PL" sz="1400" dirty="0"/>
              <a:t>7. W odniesieniu do Pani/Pana danych osobowych decyzje nie będą podejmowane w sposób zautomatyzowany, stosownie do art. 22 RODO;</a:t>
            </a:r>
            <a:br>
              <a:rPr lang="pl-PL" sz="1400" dirty="0"/>
            </a:br>
            <a:r>
              <a:rPr lang="pl-PL" sz="1400" dirty="0"/>
              <a:t>8. Posiada Pani/Pan:</a:t>
            </a:r>
            <a:br>
              <a:rPr lang="pl-PL" sz="1400" dirty="0"/>
            </a:br>
            <a:r>
              <a:rPr lang="pl-PL" sz="1400" dirty="0"/>
              <a:t>	- na podstawie art. 15 RODO prawo dostępu do danych osobowych Pani/Pana dotyczących;</a:t>
            </a:r>
            <a:br>
              <a:rPr lang="pl-PL" sz="1400" dirty="0"/>
            </a:br>
            <a:r>
              <a:rPr lang="pl-PL" sz="1400" dirty="0"/>
              <a:t>	- na podstawie art. 16 RODO prawo do sprostowania Pani/Pana danych osobowych </a:t>
            </a:r>
            <a:r>
              <a:rPr lang="pl-PL" sz="1400" b="1" baseline="30000" dirty="0"/>
              <a:t>*</a:t>
            </a:r>
            <a:r>
              <a:rPr lang="pl-PL" sz="1400" dirty="0"/>
              <a:t>;</a:t>
            </a:r>
            <a:br>
              <a:rPr lang="pl-PL" sz="1400" dirty="0"/>
            </a:br>
            <a:r>
              <a:rPr lang="pl-PL" sz="1400" dirty="0"/>
              <a:t>	- na podstawie art. 18 RODO prawo żądania od administratora ograniczenia przetwarzania danych osobowych z zastrzeżeniem przypadków, o których mowa w art. 18 ust. 2 RODO **;</a:t>
            </a:r>
            <a:br>
              <a:rPr lang="pl-PL" sz="1400" dirty="0"/>
            </a:br>
            <a:r>
              <a:rPr lang="pl-PL" sz="1400" dirty="0"/>
              <a:t>	- prawo do wniesienia skargi do Prezesa Urzędu Ochrony Danych Osobowych, gdy uzna Pani/Pan, że przetwarzanie danych osobowych Pani/Pana dotyczących narusza przepisy RODO;</a:t>
            </a:r>
            <a:br>
              <a:rPr lang="pl-PL" sz="1400" dirty="0"/>
            </a:br>
            <a:r>
              <a:rPr lang="pl-PL" sz="1400" dirty="0"/>
              <a:t>9. </a:t>
            </a:r>
            <a:r>
              <a:rPr lang="pl-PL" sz="1400"/>
              <a:t>Nie </a:t>
            </a:r>
            <a:r>
              <a:rPr lang="pl-PL" sz="1400" dirty="0"/>
              <a:t>przysługuje Pani/Panu:</a:t>
            </a:r>
            <a:br>
              <a:rPr lang="pl-PL" sz="1400" dirty="0"/>
            </a:br>
            <a:r>
              <a:rPr lang="pl-PL" sz="1400" dirty="0"/>
              <a:t>	- w związku z art. 17 ust. 3 lit. b, d lub e RODO prawo do usunięcia danych osobowych;</a:t>
            </a:r>
            <a:br>
              <a:rPr lang="pl-PL" sz="1400" dirty="0"/>
            </a:br>
            <a:r>
              <a:rPr lang="pl-PL" sz="1400" dirty="0"/>
              <a:t>	- prawo do przenoszenia danych osobowych, o którym mowa w art. 20 RODO;</a:t>
            </a:r>
            <a:br>
              <a:rPr lang="pl-PL" sz="1400" dirty="0"/>
            </a:br>
            <a:r>
              <a:rPr lang="pl-PL" sz="1400" dirty="0"/>
              <a:t>	- na podstawie art. 21 RODO prawo sprzeciwu, wobec przetwarzania danych osobowych, gdyż podstawą prawną przetwarzania Pani/Pana danych osobowych jest art. 6 ust. 1 lit. c RODO. </a:t>
            </a:r>
            <a:br>
              <a:rPr lang="pl-PL" sz="1400" dirty="0"/>
            </a:br>
            <a:r>
              <a:rPr lang="pl-PL" sz="1400" dirty="0"/>
              <a:t> </a:t>
            </a:r>
            <a:br>
              <a:rPr lang="pl-PL" sz="1400" dirty="0"/>
            </a:br>
            <a:r>
              <a:rPr lang="pl-PL" sz="1400" b="1" i="1" baseline="30000" dirty="0"/>
              <a:t>	* </a:t>
            </a:r>
            <a:r>
              <a:rPr lang="pl-PL" sz="1400" b="1" i="1" dirty="0"/>
              <a:t>Wyjaśnienie:</a:t>
            </a:r>
            <a:r>
              <a:rPr lang="pl-PL" sz="1400" i="1" dirty="0"/>
              <a:t> skorzystanie z prawa do sprostowania nie może skutkować zmianą wyniku postępowania o udzielenie zamówienia publicznego ani zmianą postanowień umowy w zakresie niezgodnym z ustawą </a:t>
            </a:r>
            <a:r>
              <a:rPr lang="pl-PL" sz="1400" i="1" dirty="0" err="1"/>
              <a:t>Pzp</a:t>
            </a:r>
            <a:r>
              <a:rPr lang="pl-PL" sz="1400" i="1" dirty="0"/>
              <a:t> oraz nie może naruszać integralności protokołu oraz jego załączników.</a:t>
            </a:r>
            <a:br>
              <a:rPr lang="pl-PL" sz="1400" dirty="0"/>
            </a:br>
            <a:r>
              <a:rPr lang="pl-PL" sz="1400" b="1" i="1" baseline="30000" dirty="0"/>
              <a:t>	** </a:t>
            </a:r>
            <a:r>
              <a:rPr lang="pl-PL" sz="1400" b="1" i="1" dirty="0"/>
              <a:t>Wyjaśnienie:</a:t>
            </a:r>
            <a:r>
              <a:rPr lang="pl-PL" sz="1400" i="1" dirty="0"/>
              <a:t> prawo do ograniczenia przetwarzania nie ma zastosowania w odniesieniu do przechowywania, w celu zapewnienia korzystania ze środków ochrony prawnej lub w celu ochrony praw innej osoby fizycznej lub prawnej, lub z uwagi na ważne względy interesu publicznego Unii Europejskiej lub państwa członkowskiego.</a:t>
            </a:r>
            <a:br>
              <a:rPr lang="pl-PL" sz="1400" dirty="0"/>
            </a:br>
            <a:endParaRPr lang="pl-PL" sz="1400" dirty="0"/>
          </a:p>
        </p:txBody>
      </p:sp>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Tree>
    <p:extLst>
      <p:ext uri="{BB962C8B-B14F-4D97-AF65-F5344CB8AC3E}">
        <p14:creationId xmlns:p14="http://schemas.microsoft.com/office/powerpoint/2010/main" val="268035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
        <p:nvSpPr>
          <p:cNvPr id="6" name="Symbol zastępczy zawartości 2"/>
          <p:cNvSpPr>
            <a:spLocks noGrp="1"/>
          </p:cNvSpPr>
          <p:nvPr>
            <p:ph type="title"/>
          </p:nvPr>
        </p:nvSpPr>
        <p:spPr>
          <a:xfrm>
            <a:off x="457200" y="1341438"/>
            <a:ext cx="8229600" cy="5327650"/>
          </a:xfrm>
        </p:spPr>
        <p:txBody>
          <a:bodyPr>
            <a:normAutofit/>
          </a:bodyPr>
          <a:lstStyle/>
          <a:p>
            <a:pPr algn="just">
              <a:buNone/>
            </a:pPr>
            <a:r>
              <a:rPr lang="pl-PL" sz="1800" dirty="0"/>
              <a:t>Przedmiotowy lokal można oglądać od poniedziałku do piątku w godz. 11°° - 14°°.</a:t>
            </a:r>
          </a:p>
          <a:p>
            <a:pPr algn="just">
              <a:buNone/>
            </a:pPr>
            <a:r>
              <a:rPr lang="pl-PL" sz="3600" dirty="0"/>
              <a:t> </a:t>
            </a:r>
            <a:r>
              <a:rPr lang="pl-PL" sz="2000" dirty="0"/>
              <a:t>Informacji dotyczących oferowanego lokalu można uzyskać pod nr tel. (12)293-74-00 lub drogą elektroniczną pod adresem:  </a:t>
            </a:r>
            <a:r>
              <a:rPr lang="pl-PL" sz="2000" dirty="0" err="1"/>
              <a:t>suwalap@uek.krakow.pl</a:t>
            </a:r>
            <a:endParaRPr lang="pl-PL" sz="2000" dirty="0"/>
          </a:p>
          <a:p>
            <a:pPr algn="just">
              <a:buNone/>
            </a:pPr>
            <a:r>
              <a:rPr lang="pl-PL" sz="2000" dirty="0"/>
              <a:t>Oferty należy składać do dnia 30 września 2022 r. do godz. 12°°, drogą elektroniczną pod adresem:  </a:t>
            </a:r>
            <a:r>
              <a:rPr lang="pl-PL" sz="2000" dirty="0" err="1">
                <a:hlinkClick r:id="rId3"/>
              </a:rPr>
              <a:t>suwalap@uek.krakow.pl</a:t>
            </a:r>
            <a:r>
              <a:rPr lang="pl-PL" sz="2000" dirty="0"/>
              <a:t> lub w siedzibie Uniwersytetu Ekonomicznego, Kraków, ul. Rakowicka 27, Pawilon Finansów pok. 006.  Wynajmujący wymaga, aby koperta zawierająca ofertę Najmu została opisana w następujący sposób :</a:t>
            </a:r>
          </a:p>
          <a:p>
            <a:pPr algn="just">
              <a:buNone/>
            </a:pPr>
            <a:r>
              <a:rPr lang="pl-PL" sz="2000" dirty="0"/>
              <a:t>„ </a:t>
            </a:r>
            <a:r>
              <a:rPr lang="pl-PL" sz="2000" i="1" dirty="0"/>
              <a:t>KONKURS ofert na wynajem lokalu użytkowego, położonego w Pawilonie „F”, na terenie kampusu UEK  przy ul. Rakowickiej 27  w Krakowie”.</a:t>
            </a:r>
          </a:p>
          <a:p>
            <a:pPr algn="just">
              <a:buNone/>
            </a:pPr>
            <a:endParaRPr lang="pl-PL" sz="2000" i="1" dirty="0"/>
          </a:p>
          <a:p>
            <a:pPr algn="ctr">
              <a:buNone/>
            </a:pPr>
            <a:r>
              <a:rPr lang="pl-PL" sz="2000" dirty="0"/>
              <a:t>Otwarcie ofert nastąpi </a:t>
            </a:r>
          </a:p>
          <a:p>
            <a:pPr algn="ctr">
              <a:buNone/>
            </a:pPr>
            <a:r>
              <a:rPr lang="pl-PL" sz="2000" dirty="0"/>
              <a:t>w dniu </a:t>
            </a:r>
            <a:r>
              <a:rPr lang="pl-PL" sz="2000"/>
              <a:t>30 września </a:t>
            </a:r>
            <a:r>
              <a:rPr lang="pl-PL" sz="2000" dirty="0"/>
              <a:t>2022 roku o godz. 12³°, </a:t>
            </a:r>
          </a:p>
          <a:p>
            <a:pPr algn="ctr">
              <a:buNone/>
            </a:pPr>
            <a:r>
              <a:rPr lang="pl-PL" sz="2000" dirty="0"/>
              <a:t>w Pawilonie Finansów pok. 006.</a:t>
            </a:r>
          </a:p>
          <a:p>
            <a:endParaRPr lang="pl-PL" dirty="0"/>
          </a:p>
        </p:txBody>
      </p:sp>
    </p:spTree>
    <p:extLst>
      <p:ext uri="{BB962C8B-B14F-4D97-AF65-F5344CB8AC3E}">
        <p14:creationId xmlns:p14="http://schemas.microsoft.com/office/powerpoint/2010/main" val="112689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6856" y="260648"/>
            <a:ext cx="8229600" cy="980751"/>
          </a:xfrm>
        </p:spPr>
        <p:txBody>
          <a:bodyPr/>
          <a:lstStyle/>
          <a:p>
            <a:endParaRPr lang="pl-PL" dirty="0"/>
          </a:p>
        </p:txBody>
      </p:sp>
      <p:pic>
        <p:nvPicPr>
          <p:cNvPr id="5" name="Symbol zastępczy zawartości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530314" y="-268870"/>
            <a:ext cx="4083374" cy="8208913"/>
          </a:xfrm>
        </p:spPr>
      </p:pic>
      <p:pic>
        <p:nvPicPr>
          <p:cNvPr id="4" name="Obraz 3" descr="UEK"/>
          <p:cNvPicPr/>
          <p:nvPr/>
        </p:nvPicPr>
        <p:blipFill>
          <a:blip r:embed="rId3" cstate="print"/>
          <a:srcRect/>
          <a:stretch>
            <a:fillRect/>
          </a:stretch>
        </p:blipFill>
        <p:spPr bwMode="auto">
          <a:xfrm>
            <a:off x="467544" y="260648"/>
            <a:ext cx="8208912" cy="980751"/>
          </a:xfrm>
          <a:prstGeom prst="rect">
            <a:avLst/>
          </a:prstGeom>
          <a:noFill/>
          <a:ln w="9525">
            <a:noFill/>
            <a:miter lim="800000"/>
            <a:headEnd/>
            <a:tailEnd/>
          </a:ln>
        </p:spPr>
      </p:pic>
    </p:spTree>
    <p:extLst>
      <p:ext uri="{BB962C8B-B14F-4D97-AF65-F5344CB8AC3E}">
        <p14:creationId xmlns:p14="http://schemas.microsoft.com/office/powerpoint/2010/main" val="399404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467544" y="1412776"/>
            <a:ext cx="8229600" cy="5184576"/>
          </a:xfrm>
        </p:spPr>
        <p:txBody>
          <a:bodyPr>
            <a:noAutofit/>
          </a:bodyPr>
          <a:lstStyle/>
          <a:p>
            <a:r>
              <a:rPr lang="pl-PL" sz="3200" dirty="0"/>
              <a:t>W związku z rozwiązaniem umowy najmu               z dotychczasowym Najemcą, prowadzącym usługi w zakresie handlu artykułami papierniczymi oraz ksero  w jednym z budynków położonych na terenie kampusu Uniwersytetu Ekonomicznego w Krakowie, przy ul. Rakowickiej 27, ogłaszam konkurs ofert na złożenie najkorzystniejszej oferty, którego celem jest wynajem 15,54m² powierzchni użytkowej w         Pawilonie ,,F” na parterze</a:t>
            </a:r>
            <a:br>
              <a:rPr lang="pl-PL" sz="3200" dirty="0"/>
            </a:br>
            <a:endParaRPr lang="pl-PL" sz="3200" dirty="0"/>
          </a:p>
        </p:txBody>
      </p:sp>
      <p:pic>
        <p:nvPicPr>
          <p:cNvPr id="4" name="Obraz 3" descr="UEK"/>
          <p:cNvPicPr/>
          <p:nvPr/>
        </p:nvPicPr>
        <p:blipFill>
          <a:blip r:embed="rId2" cstate="print"/>
          <a:srcRect/>
          <a:stretch>
            <a:fillRect/>
          </a:stretch>
        </p:blipFill>
        <p:spPr bwMode="auto">
          <a:xfrm>
            <a:off x="539552" y="260648"/>
            <a:ext cx="7776864" cy="980751"/>
          </a:xfrm>
          <a:prstGeom prst="rect">
            <a:avLst/>
          </a:prstGeom>
          <a:noFill/>
          <a:ln w="9525">
            <a:noFill/>
            <a:miter lim="800000"/>
            <a:headEnd/>
            <a:tailEnd/>
          </a:ln>
        </p:spPr>
      </p:pic>
    </p:spTree>
    <p:extLst>
      <p:ext uri="{BB962C8B-B14F-4D97-AF65-F5344CB8AC3E}">
        <p14:creationId xmlns:p14="http://schemas.microsoft.com/office/powerpoint/2010/main" val="307753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84784"/>
            <a:ext cx="8229600" cy="5040560"/>
          </a:xfrm>
        </p:spPr>
        <p:txBody>
          <a:bodyPr>
            <a:normAutofit/>
          </a:bodyPr>
          <a:lstStyle/>
          <a:p>
            <a:r>
              <a:rPr lang="pl-PL" sz="2800" dirty="0"/>
              <a:t>Przedmiotem oferty jest wynajem 15,54m²powierzchni użytkowej w   Pawilonie „F” na parterze z wejściem od strony południowej sąsiadującej z portiernią.</a:t>
            </a:r>
            <a:br>
              <a:rPr lang="pl-PL" sz="2800" dirty="0"/>
            </a:br>
            <a:r>
              <a:rPr lang="pl-PL" sz="2800" dirty="0"/>
              <a:t>  Wynajmujący  przeznacza w/w powierzchnie do zagospodarowania przez potencjalnego Najemcę w celu prowadzenia działalności usługowej oraz handlu artykułami papierniczymi</a:t>
            </a:r>
            <a:br>
              <a:rPr lang="pl-PL" sz="2800" dirty="0"/>
            </a:br>
            <a:endParaRPr lang="pl-PL" sz="2800" dirty="0"/>
          </a:p>
        </p:txBody>
      </p:sp>
      <p:pic>
        <p:nvPicPr>
          <p:cNvPr id="3" name="Obraz 2" descr="UEK"/>
          <p:cNvPicPr/>
          <p:nvPr/>
        </p:nvPicPr>
        <p:blipFill>
          <a:blip r:embed="rId2" cstate="print"/>
          <a:srcRect/>
          <a:stretch>
            <a:fillRect/>
          </a:stretch>
        </p:blipFill>
        <p:spPr bwMode="auto">
          <a:xfrm>
            <a:off x="539552" y="260648"/>
            <a:ext cx="7776864" cy="980751"/>
          </a:xfrm>
          <a:prstGeom prst="rect">
            <a:avLst/>
          </a:prstGeom>
          <a:noFill/>
          <a:ln w="9525">
            <a:noFill/>
            <a:miter lim="800000"/>
            <a:headEnd/>
            <a:tailEnd/>
          </a:ln>
        </p:spPr>
      </p:pic>
    </p:spTree>
    <p:extLst>
      <p:ext uri="{BB962C8B-B14F-4D97-AF65-F5344CB8AC3E}">
        <p14:creationId xmlns:p14="http://schemas.microsoft.com/office/powerpoint/2010/main" val="219690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6792"/>
            <a:ext cx="8229600" cy="5040560"/>
          </a:xfrm>
        </p:spPr>
        <p:txBody>
          <a:bodyPr>
            <a:normAutofit/>
          </a:bodyPr>
          <a:lstStyle/>
          <a:p>
            <a:br>
              <a:rPr lang="pl-PL" sz="2400" dirty="0"/>
            </a:br>
            <a:r>
              <a:rPr lang="pl-PL" sz="2400" dirty="0"/>
              <a:t>Najemca we własnym zakresie wyposaży lokal w urządzenia niezbędne do prowadzenia działalności  które pozostaną jego własnością</a:t>
            </a:r>
            <a:br>
              <a:rPr lang="pl-PL" sz="2400" dirty="0"/>
            </a:br>
            <a:r>
              <a:rPr lang="pl-PL" sz="2400" dirty="0"/>
              <a:t>Najemca we własnym zakresie i na własny koszt podpisze umowę z dostawcą usługi </a:t>
            </a:r>
            <a:r>
              <a:rPr lang="pl-PL" sz="2400" dirty="0" err="1"/>
              <a:t>internetu</a:t>
            </a:r>
            <a:r>
              <a:rPr lang="pl-PL" sz="2400" dirty="0"/>
              <a:t>.</a:t>
            </a:r>
          </a:p>
        </p:txBody>
      </p:sp>
      <p:pic>
        <p:nvPicPr>
          <p:cNvPr id="3" name="Obraz 2" descr="UEK"/>
          <p:cNvPicPr/>
          <p:nvPr/>
        </p:nvPicPr>
        <p:blipFill>
          <a:blip r:embed="rId2" cstate="print"/>
          <a:srcRect/>
          <a:stretch>
            <a:fillRect/>
          </a:stretch>
        </p:blipFill>
        <p:spPr bwMode="auto">
          <a:xfrm>
            <a:off x="395536" y="188640"/>
            <a:ext cx="8352928" cy="1152128"/>
          </a:xfrm>
          <a:prstGeom prst="rect">
            <a:avLst/>
          </a:prstGeom>
          <a:noFill/>
          <a:ln w="9525">
            <a:noFill/>
            <a:miter lim="800000"/>
            <a:headEnd/>
            <a:tailEnd/>
          </a:ln>
        </p:spPr>
      </p:pic>
    </p:spTree>
    <p:extLst>
      <p:ext uri="{BB962C8B-B14F-4D97-AF65-F5344CB8AC3E}">
        <p14:creationId xmlns:p14="http://schemas.microsoft.com/office/powerpoint/2010/main" val="376350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18864" y="1484784"/>
            <a:ext cx="8229600" cy="5112568"/>
          </a:xfrm>
        </p:spPr>
        <p:txBody>
          <a:bodyPr>
            <a:normAutofit fontScale="90000"/>
          </a:bodyPr>
          <a:lstStyle/>
          <a:p>
            <a:r>
              <a:rPr lang="pl-PL" sz="2800" b="1" dirty="0"/>
              <a:t>Konkurs polega na złożeniu oferty zawierającej:</a:t>
            </a:r>
            <a:br>
              <a:rPr lang="pl-PL" sz="2800" b="1" dirty="0"/>
            </a:br>
            <a:r>
              <a:rPr lang="pl-PL" sz="2800" b="1" dirty="0"/>
              <a:t>1. </a:t>
            </a:r>
            <a:r>
              <a:rPr lang="pl-PL" sz="2800" dirty="0"/>
              <a:t> Nazwę i adres Oferenta, podpis osoby uprawnionej do występowania w imieniu oferenta,</a:t>
            </a:r>
            <a:br>
              <a:rPr lang="pl-PL" sz="2800" dirty="0"/>
            </a:br>
            <a:r>
              <a:rPr lang="pl-PL" sz="2800" dirty="0"/>
              <a:t>2. Miejscowość, datę, wykonania oferty</a:t>
            </a:r>
            <a:br>
              <a:rPr lang="pl-PL" sz="2800" dirty="0"/>
            </a:br>
            <a:r>
              <a:rPr lang="pl-PL" sz="2800" dirty="0"/>
              <a:t>3.  Asortyment sprzedażowy </a:t>
            </a:r>
            <a:br>
              <a:rPr lang="pl-PL" sz="2800" dirty="0"/>
            </a:br>
            <a:r>
              <a:rPr lang="pl-PL" sz="2800" dirty="0"/>
              <a:t>4. Oferowaną kwotę miesięcznego czynszu netto podana w PLN za m² powierzchni użytkowej,</a:t>
            </a:r>
            <a:br>
              <a:rPr lang="pl-PL" sz="2800" dirty="0"/>
            </a:br>
            <a:r>
              <a:rPr lang="pl-PL" sz="2800" dirty="0"/>
              <a:t>5. Dokumenty rejestrowe składającego ofertę, NIP, REGON – (kserokopie),</a:t>
            </a:r>
            <a:br>
              <a:rPr lang="pl-PL" sz="2800" dirty="0"/>
            </a:br>
            <a:r>
              <a:rPr lang="pl-PL" sz="2800" dirty="0"/>
              <a:t>6. Każdy oferent może złożyć tylko jedną ofertę,</a:t>
            </a:r>
            <a:br>
              <a:rPr lang="pl-PL" sz="2800" dirty="0"/>
            </a:br>
            <a:r>
              <a:rPr lang="pl-PL" sz="2800" dirty="0"/>
              <a:t>7. Wyłoniona w konkursie najkorzystniejsza oferta, zwiąże oferenta treścią oferty przez okres 30 dni,</a:t>
            </a:r>
            <a:br>
              <a:rPr lang="pl-PL" sz="2800" dirty="0"/>
            </a:br>
            <a:r>
              <a:rPr lang="pl-PL" sz="2800" dirty="0"/>
              <a:t>8. Konkurs prowadzony jest w języku polskim.</a:t>
            </a:r>
            <a:br>
              <a:rPr lang="pl-PL" sz="2800" dirty="0"/>
            </a:br>
            <a:endParaRPr lang="pl-PL" sz="2800" dirty="0"/>
          </a:p>
        </p:txBody>
      </p:sp>
      <p:pic>
        <p:nvPicPr>
          <p:cNvPr id="3" name="Obraz 2" descr="UEK"/>
          <p:cNvPicPr/>
          <p:nvPr/>
        </p:nvPicPr>
        <p:blipFill>
          <a:blip r:embed="rId2" cstate="print"/>
          <a:srcRect/>
          <a:stretch>
            <a:fillRect/>
          </a:stretch>
        </p:blipFill>
        <p:spPr bwMode="auto">
          <a:xfrm>
            <a:off x="395536" y="188640"/>
            <a:ext cx="8352928" cy="1152128"/>
          </a:xfrm>
          <a:prstGeom prst="rect">
            <a:avLst/>
          </a:prstGeom>
          <a:noFill/>
          <a:ln w="9525">
            <a:noFill/>
            <a:miter lim="800000"/>
            <a:headEnd/>
            <a:tailEnd/>
          </a:ln>
        </p:spPr>
      </p:pic>
    </p:spTree>
    <p:extLst>
      <p:ext uri="{BB962C8B-B14F-4D97-AF65-F5344CB8AC3E}">
        <p14:creationId xmlns:p14="http://schemas.microsoft.com/office/powerpoint/2010/main" val="32706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12776"/>
            <a:ext cx="8229600" cy="5256584"/>
          </a:xfrm>
        </p:spPr>
        <p:txBody>
          <a:bodyPr>
            <a:normAutofit/>
          </a:bodyPr>
          <a:lstStyle/>
          <a:p>
            <a:r>
              <a:rPr lang="pl-PL" sz="1800" b="0" dirty="0"/>
              <a:t>Najemca zostanie wyłoniony w drodze konkursu ofert. </a:t>
            </a:r>
            <a:br>
              <a:rPr lang="pl-PL" sz="1800" b="0" dirty="0"/>
            </a:br>
            <a:r>
              <a:rPr lang="pl-PL" sz="1800" b="0" dirty="0"/>
              <a:t>Wygra ten Najemca, który złoży najkorzystniejszą ofertę, rozumianej jako:</a:t>
            </a:r>
            <a:br>
              <a:rPr lang="pl-PL" sz="1800" b="0" dirty="0"/>
            </a:br>
            <a:r>
              <a:rPr lang="pl-PL" sz="1800" b="1" dirty="0"/>
              <a:t>najwyższa miesięczna stawka czynszu  netto za 1m² </a:t>
            </a:r>
            <a:r>
              <a:rPr lang="pl-PL" sz="1800" b="0" dirty="0"/>
              <a:t>powierzchni wynajmowanej wg poniższego wzoru</a:t>
            </a:r>
            <a:br>
              <a:rPr lang="pl-PL" sz="1800" b="0" dirty="0"/>
            </a:br>
            <a:r>
              <a:rPr lang="pl-PL" sz="1800" b="1" dirty="0"/>
              <a:t>C = miesięczny czynsz netto za 1m²- waga 100 pkt</a:t>
            </a:r>
            <a:r>
              <a:rPr lang="pl-PL" sz="1800" dirty="0"/>
              <a:t>.</a:t>
            </a:r>
            <a:br>
              <a:rPr lang="pl-PL" sz="1800" dirty="0"/>
            </a:br>
            <a:r>
              <a:rPr lang="pl-PL" sz="1800" dirty="0"/>
              <a:t>Oferent, który zaproponuje najwyższą cenę spośród ofert spełniających wymagania wyżej opisane, otrzyma 100 punktów, natomiast pozostali oferenci – odpowiednio mniej punktów według poniższego wzoru:</a:t>
            </a:r>
            <a:br>
              <a:rPr lang="pl-PL" sz="1800" dirty="0"/>
            </a:br>
            <a:br>
              <a:rPr lang="pl-PL" sz="1800" dirty="0"/>
            </a:br>
            <a:r>
              <a:rPr lang="pl-PL" sz="1800" b="1" dirty="0"/>
              <a:t>C </a:t>
            </a:r>
            <a:r>
              <a:rPr lang="pl-PL" sz="1800" dirty="0"/>
              <a:t>= cena netto badanej oferty </a:t>
            </a:r>
            <a:r>
              <a:rPr lang="pl-PL" sz="1800" b="1" dirty="0"/>
              <a:t>/ </a:t>
            </a:r>
            <a:r>
              <a:rPr lang="pl-PL" sz="1800" dirty="0"/>
              <a:t>najwyższa cena netto spośród wszystkich ofert niepodlegających odrzuceniu </a:t>
            </a:r>
            <a:r>
              <a:rPr lang="pl-PL" sz="1800" b="1" dirty="0"/>
              <a:t>x </a:t>
            </a:r>
            <a:r>
              <a:rPr lang="pl-PL" sz="1800" dirty="0"/>
              <a:t>100pkt.</a:t>
            </a:r>
            <a:br>
              <a:rPr lang="pl-PL" sz="1800" dirty="0"/>
            </a:br>
            <a:br>
              <a:rPr lang="pl-PL" sz="1800" dirty="0"/>
            </a:br>
            <a:r>
              <a:rPr lang="pl-PL" sz="1800" b="0" dirty="0"/>
              <a:t>	Najemca oprócz czynszu najmu zobowiązany będzie do pokrycia kosztów zużycia energii elektrycznej,  c.o. – </a:t>
            </a:r>
            <a:r>
              <a:rPr lang="pl-PL" sz="1800" dirty="0"/>
              <a:t>wg odczytu stanu liczników, wywozu odpadów komunalnych wg obowiązujących stawek w st. M. Kraków</a:t>
            </a:r>
            <a:br>
              <a:rPr lang="pl-PL" sz="1800" b="0" dirty="0"/>
            </a:br>
            <a:r>
              <a:rPr lang="pl-PL" sz="1800" b="0" dirty="0"/>
              <a:t>Rozpatrywane będą tylko kompletne Oferty. Niekompletne Oferty zostaną odrzucone.</a:t>
            </a:r>
            <a:br>
              <a:rPr lang="pl-PL" sz="1800" b="0" dirty="0"/>
            </a:br>
            <a:endParaRPr lang="pl-PL" sz="1800" dirty="0"/>
          </a:p>
        </p:txBody>
      </p:sp>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Tree>
    <p:extLst>
      <p:ext uri="{BB962C8B-B14F-4D97-AF65-F5344CB8AC3E}">
        <p14:creationId xmlns:p14="http://schemas.microsoft.com/office/powerpoint/2010/main" val="196054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84784"/>
            <a:ext cx="8229600" cy="5184576"/>
          </a:xfrm>
        </p:spPr>
        <p:txBody>
          <a:bodyPr>
            <a:normAutofit/>
          </a:bodyPr>
          <a:lstStyle/>
          <a:p>
            <a:r>
              <a:rPr lang="pl-PL" sz="2800" dirty="0"/>
              <a:t>Umowa z wyłonionym w konkursie Najemcą zostanie</a:t>
            </a:r>
            <a:br>
              <a:rPr lang="pl-PL" sz="2800" dirty="0"/>
            </a:br>
            <a:r>
              <a:rPr lang="pl-PL" sz="2800" dirty="0"/>
              <a:t>      podpisana  po wcześniejszej adaptacji  wynajmowanego pomieszczenia na okres 3 lat</a:t>
            </a:r>
            <a:r>
              <a:rPr lang="pl-PL" sz="2800" b="1" dirty="0"/>
              <a:t> </a:t>
            </a:r>
            <a:r>
              <a:rPr lang="pl-PL" sz="2800" dirty="0"/>
              <a:t> z możliwością jej przedłużenia na kolejny okres , na warunkach określonych w umowie.</a:t>
            </a:r>
            <a:br>
              <a:rPr lang="pl-PL" sz="2800" dirty="0"/>
            </a:br>
            <a:endParaRPr lang="pl-PL" sz="2800" dirty="0"/>
          </a:p>
        </p:txBody>
      </p:sp>
      <p:pic>
        <p:nvPicPr>
          <p:cNvPr id="3" name="Obraz 2" descr="UEK"/>
          <p:cNvPicPr/>
          <p:nvPr/>
        </p:nvPicPr>
        <p:blipFill>
          <a:blip r:embed="rId2" cstate="print"/>
          <a:srcRect/>
          <a:stretch>
            <a:fillRect/>
          </a:stretch>
        </p:blipFill>
        <p:spPr bwMode="auto">
          <a:xfrm>
            <a:off x="395536" y="188640"/>
            <a:ext cx="8352928" cy="1152128"/>
          </a:xfrm>
          <a:prstGeom prst="rect">
            <a:avLst/>
          </a:prstGeom>
          <a:noFill/>
          <a:ln w="9525">
            <a:noFill/>
            <a:miter lim="800000"/>
            <a:headEnd/>
            <a:tailEnd/>
          </a:ln>
        </p:spPr>
      </p:pic>
    </p:spTree>
    <p:extLst>
      <p:ext uri="{BB962C8B-B14F-4D97-AF65-F5344CB8AC3E}">
        <p14:creationId xmlns:p14="http://schemas.microsoft.com/office/powerpoint/2010/main" val="127405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12776"/>
            <a:ext cx="8229600" cy="5112568"/>
          </a:xfrm>
        </p:spPr>
        <p:txBody>
          <a:bodyPr>
            <a:normAutofit fontScale="90000"/>
          </a:bodyPr>
          <a:lstStyle/>
          <a:p>
            <a:r>
              <a:rPr lang="pl-PL" sz="2800" b="1" dirty="0"/>
              <a:t>Informacje o formalnościach</a:t>
            </a:r>
            <a:br>
              <a:rPr lang="pl-PL" sz="2800" dirty="0"/>
            </a:br>
            <a:r>
              <a:rPr lang="pl-PL" sz="2800" dirty="0"/>
              <a:t>	1.  Niezwłocznie po wyborze najkorzystniejszej oferty, zamawiający zawiadomi wszystkich Oferentów o wynikach Konkursu, którzy złożyli swoją ofertę.</a:t>
            </a:r>
            <a:br>
              <a:rPr lang="pl-PL" sz="2800" dirty="0"/>
            </a:br>
            <a:r>
              <a:rPr lang="pl-PL" sz="2800" dirty="0"/>
              <a:t>	2.  Zamawiający zawrze umowę z wybranym Oferentem po przekazaniu zawiadomienia   o wyborze Oferenta, ale nie później niż w terminie związania ofertą.</a:t>
            </a:r>
            <a:br>
              <a:rPr lang="pl-PL" sz="2800" dirty="0"/>
            </a:br>
            <a:r>
              <a:rPr lang="pl-PL" sz="2800" dirty="0"/>
              <a:t>	3. Do prowadzonego Konkursu nie przysługują Oferentom środki ochrony prawnej określone w przepisach ustawy Prawo Zamówień Publicznych tj. odwołanie, skarga.</a:t>
            </a:r>
            <a:br>
              <a:rPr lang="pl-PL" sz="2800" dirty="0"/>
            </a:br>
            <a:r>
              <a:rPr lang="pl-PL" sz="2800" dirty="0"/>
              <a:t>	4. Niniejszy Konkurs prowadzony jest na zasadach opartych na wewnętrznym Regulaminie Zamawiającego.</a:t>
            </a:r>
            <a:br>
              <a:rPr lang="pl-PL" sz="2800" dirty="0"/>
            </a:br>
            <a:endParaRPr lang="pl-PL" sz="2800" dirty="0"/>
          </a:p>
        </p:txBody>
      </p:sp>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Tree>
    <p:extLst>
      <p:ext uri="{BB962C8B-B14F-4D97-AF65-F5344CB8AC3E}">
        <p14:creationId xmlns:p14="http://schemas.microsoft.com/office/powerpoint/2010/main" val="102020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340768"/>
            <a:ext cx="8229600" cy="5328592"/>
          </a:xfrm>
        </p:spPr>
        <p:txBody>
          <a:bodyPr>
            <a:normAutofit/>
          </a:bodyPr>
          <a:lstStyle/>
          <a:p>
            <a:r>
              <a:rPr lang="pl-PL" sz="2200" b="1" dirty="0"/>
              <a:t>Informacje dodatkowe:</a:t>
            </a:r>
            <a:br>
              <a:rPr lang="pl-PL" sz="2200" dirty="0"/>
            </a:br>
            <a:r>
              <a:rPr lang="pl-PL" sz="2200" dirty="0"/>
              <a:t>1. Zamawiający zastrzega sobie prawo nie podpisania umowy w przypadku złożenia ofert, które nie przekroczą miesięcznie kwoty </a:t>
            </a:r>
            <a:br>
              <a:rPr lang="pl-PL" sz="2200" dirty="0"/>
            </a:br>
            <a:r>
              <a:rPr lang="pl-PL" sz="2200" dirty="0"/>
              <a:t>50,00  zł netto za m².</a:t>
            </a:r>
            <a:br>
              <a:rPr lang="pl-PL" sz="2200" dirty="0"/>
            </a:br>
            <a:r>
              <a:rPr lang="pl-PL" sz="2200" dirty="0"/>
              <a:t>2. Zamawiający zastrzega sobie możliwość unieważnienia postępowania bez podania przyczyny.</a:t>
            </a:r>
            <a:br>
              <a:rPr lang="pl-PL" sz="2200" dirty="0"/>
            </a:br>
            <a:r>
              <a:rPr lang="pl-PL" sz="2200" dirty="0"/>
              <a:t>3. Jeżeli Oferent, którego oferta została wybrana, uchyla się od zawarcia umowy, Zamawiający może wybrać ofertę najkorzystniejszą spośród pozostałych ofert bez przeprowadzenia ich ponownego badania i oceny.</a:t>
            </a:r>
            <a:br>
              <a:rPr lang="pl-PL" sz="2200" dirty="0"/>
            </a:br>
            <a:r>
              <a:rPr lang="pl-PL" sz="2200" dirty="0"/>
              <a:t>4. Treść oferty musi być zgodna z warunkami Konkursu i nie może zawierać modyfikacji.</a:t>
            </a:r>
            <a:br>
              <a:rPr lang="pl-PL" sz="2200" dirty="0"/>
            </a:br>
            <a:endParaRPr lang="pl-PL" sz="2200" dirty="0"/>
          </a:p>
        </p:txBody>
      </p:sp>
      <p:pic>
        <p:nvPicPr>
          <p:cNvPr id="3" name="Obraz 2" descr="UEK"/>
          <p:cNvPicPr/>
          <p:nvPr/>
        </p:nvPicPr>
        <p:blipFill>
          <a:blip r:embed="rId2" cstate="print"/>
          <a:srcRect/>
          <a:stretch>
            <a:fillRect/>
          </a:stretch>
        </p:blipFill>
        <p:spPr bwMode="auto">
          <a:xfrm>
            <a:off x="539552" y="260648"/>
            <a:ext cx="8136904" cy="980751"/>
          </a:xfrm>
          <a:prstGeom prst="rect">
            <a:avLst/>
          </a:prstGeom>
          <a:noFill/>
          <a:ln w="9525">
            <a:noFill/>
            <a:miter lim="800000"/>
            <a:headEnd/>
            <a:tailEnd/>
          </a:ln>
        </p:spPr>
      </p:pic>
    </p:spTree>
    <p:extLst>
      <p:ext uri="{BB962C8B-B14F-4D97-AF65-F5344CB8AC3E}">
        <p14:creationId xmlns:p14="http://schemas.microsoft.com/office/powerpoint/2010/main" val="426921372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1507</Words>
  <Application>Microsoft Office PowerPoint</Application>
  <PresentationFormat>Pokaz na ekranie (4:3)</PresentationFormat>
  <Paragraphs>24</Paragraphs>
  <Slides>13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13</vt:i4>
      </vt:variant>
    </vt:vector>
  </HeadingPairs>
  <TitlesOfParts>
    <vt:vector size="16" baseType="lpstr">
      <vt:lpstr>Arial</vt:lpstr>
      <vt:lpstr>Calibri</vt:lpstr>
      <vt:lpstr>Motyw pakietu Office</vt:lpstr>
      <vt:lpstr>UNIWERSYTET EKONOMICZNY w KRAKOWIE</vt:lpstr>
      <vt:lpstr>W związku z rozwiązaniem umowy najmu               z dotychczasowym Najemcą, prowadzącym usługi w zakresie handlu artykułami papierniczymi oraz ksero  w jednym z budynków położonych na terenie kampusu Uniwersytetu Ekonomicznego w Krakowie, przy ul. Rakowickiej 27, ogłaszam konkurs ofert na złożenie najkorzystniejszej oferty, którego celem jest wynajem 15,54m² powierzchni użytkowej w         Pawilonie ,,F” na parterze </vt:lpstr>
      <vt:lpstr>Przedmiotem oferty jest wynajem 15,54m²powierzchni użytkowej w   Pawilonie „F” na parterze z wejściem od strony południowej sąsiadującej z portiernią.   Wynajmujący  przeznacza w/w powierzchnie do zagospodarowania przez potencjalnego Najemcę w celu prowadzenia działalności usługowej oraz handlu artykułami papierniczymi </vt:lpstr>
      <vt:lpstr> Najemca we własnym zakresie wyposaży lokal w urządzenia niezbędne do prowadzenia działalności  które pozostaną jego własnością Najemca we własnym zakresie i na własny koszt podpisze umowę z dostawcą usługi internetu.</vt:lpstr>
      <vt:lpstr>Konkurs polega na złożeniu oferty zawierającej: 1.  Nazwę i adres Oferenta, podpis osoby uprawnionej do występowania w imieniu oferenta, 2. Miejscowość, datę, wykonania oferty 3.  Asortyment sprzedażowy  4. Oferowaną kwotę miesięcznego czynszu netto podana w PLN za m² powierzchni użytkowej, 5. Dokumenty rejestrowe składającego ofertę, NIP, REGON – (kserokopie), 6. Każdy oferent może złożyć tylko jedną ofertę, 7. Wyłoniona w konkursie najkorzystniejsza oferta, zwiąże oferenta treścią oferty przez okres 30 dni, 8. Konkurs prowadzony jest w języku polskim. </vt:lpstr>
      <vt:lpstr>Najemca zostanie wyłoniony w drodze konkursu ofert.  Wygra ten Najemca, który złoży najkorzystniejszą ofertę, rozumianej jako: najwyższa miesięczna stawka czynszu  netto za 1m² powierzchni wynajmowanej wg poniższego wzoru C = miesięczny czynsz netto za 1m²- waga 100 pkt. Oferent, który zaproponuje najwyższą cenę spośród ofert spełniających wymagania wyżej opisane, otrzyma 100 punktów, natomiast pozostali oferenci – odpowiednio mniej punktów według poniższego wzoru:  C = cena netto badanej oferty / najwyższa cena netto spośród wszystkich ofert niepodlegających odrzuceniu x 100pkt.   Najemca oprócz czynszu najmu zobowiązany będzie do pokrycia kosztów zużycia energii elektrycznej,  c.o. – wg odczytu stanu liczników, wywozu odpadów komunalnych wg obowiązujących stawek w st. M. Kraków Rozpatrywane będą tylko kompletne Oferty. Niekompletne Oferty zostaną odrzucone. </vt:lpstr>
      <vt:lpstr>Umowa z wyłonionym w konkursie Najemcą zostanie       podpisana  po wcześniejszej adaptacji  wynajmowanego pomieszczenia na okres 3 lat  z możliwością jej przedłużenia na kolejny okres , na warunkach określonych w umowie. </vt:lpstr>
      <vt:lpstr>Informacje o formalnościach  1.  Niezwłocznie po wyborze najkorzystniejszej oferty, zamawiający zawiadomi wszystkich Oferentów o wynikach Konkursu, którzy złożyli swoją ofertę.  2.  Zamawiający zawrze umowę z wybranym Oferentem po przekazaniu zawiadomienia   o wyborze Oferenta, ale nie później niż w terminie związania ofertą.  3. Do prowadzonego Konkursu nie przysługują Oferentom środki ochrony prawnej określone w przepisach ustawy Prawo Zamówień Publicznych tj. odwołanie, skarga.  4. Niniejszy Konkurs prowadzony jest na zasadach opartych na wewnętrznym Regulaminie Zamawiającego. </vt:lpstr>
      <vt:lpstr>Informacje dodatkowe: 1. Zamawiający zastrzega sobie prawo nie podpisania umowy w przypadku złożenia ofert, które nie przekroczą miesięcznie kwoty  50,00  zł netto za m². 2. Zamawiający zastrzega sobie możliwość unieważnienia postępowania bez podania przyczyny. 3. Jeżeli Oferent, którego oferta została wybrana, uchyla się od zawarcia umowy, Zamawiający może wybrać ofertę najkorzystniejszą spośród pozostałych ofert bez przeprowadzenia ich ponownego badania i oceny. 4. Treść oferty musi być zgodna z warunkami Konkursu i nie może zawierać modyfikacji. </vt:lpstr>
      <vt:lpstr>Informacja o przetwarzaniu danych osobowych Zgodnie z art. 13 ust. 1 i 2 rozporządzenia Parlamentu Europejskiego i Rady (UE) 2016/679 z dnia 27 kwietnia 2016 r. w sprawie ochrony osób fizycznych w związku z przetwarzaniem danych osobowych i w sprawie swobodnego przepływu takich danych oraz uchylenia dyrektywy 95/46/WE (ogólne rozporządzenie o ochronie danych) (Dz. Urz. UE L 119 z 04.05.2016, str. 1), dalej „RODO”, informuję, że:  1. Administratorem Pani/Pana danych osobowych jest Uniwersytet Ekonomiczny w Krakowie, ul. Rakowicka 27, 31-510 Kraków. 2. W Uniwersytecie Ekonomicznym w Krakowie funkcjonuje inspektor ochrony danych osobowych, z którym możliwy jest kontakt pod nr tel. 12-293-75-90 lub za pośrednictwem poczty e-mail: iod@uek.krakow.pl  3. Pani/Pana dane osobowe przetwarzane będą na podstawie art. 6 ust. 1 lit. c RODO w celu związanym z postępowaniem o udzielenie zamówienia publicznego na: najem powierzchni użytkowej, prowadzonym w trybie zapytania ofertowego; 4. Odbiorcami Pani/Pana danych osobowych będą osoby lub podmioty, którym udostępniona zostanie dokumentacja postępowania w oparciu o art. 18 oraz art. 74 Ustawy z dnia 11 września 2019 r. – Prawo zamówień publicznych (Dz. U. z 2019 r. poz. 2019 ze zm.), dalej „ustawa Pzp”; 5. Pani/Pana dane osobowe będą przechowywane, zgodnie z art. 78 ust. 1 ustawy Pzp, przez okres 4 lat od dnia zakończenia postępowania o udzielenie zamówienia, a jeżeli czas trwania umowy przekracza 4 lata, okres przechowywania obejmuje cały czas trwania umowy; ponadto Umowa przechowywana będzie zgodnie z przepisami ustawy z dnia 14.07.1983 r. o narodowym zasobie archiwalnym i archiwach (Dz. U. z 2020 r. poz.164 ze zm.) wraz z aktami wykonawczymi; 6. Obowiązek podania przez Panią/Pana danych osobowych bezpośrednio Pani/Pana dotyczących jest wymogiem ustawowym określonym w przepisach ustawy Pzp,  </vt:lpstr>
      <vt:lpstr>związanym z udziałem w postępowaniu o udzielenie zamówienia publicznego; konsekwencje niepodania określonych danych wynikają z ustawy Pzp; 7. W odniesieniu do Pani/Pana danych osobowych decyzje nie będą podejmowane w sposób zautomatyzowany, stosownie do art. 22 RODO; 8. Posiada Pani/Pan:  - na podstawie art. 15 RODO prawo dostępu do danych osobowych Pani/Pana dotyczących;  - na podstawie art. 16 RODO prawo do sprostowania Pani/Pana danych osobowych *;  - na podstawie art. 18 RODO prawo żądania od administratora ograniczenia przetwarzania danych osobowych z zastrzeżeniem przypadków, o których mowa w art. 18 ust. 2 RODO **;  - prawo do wniesienia skargi do Prezesa Urzędu Ochrony Danych Osobowych, gdy uzna Pani/Pan, że przetwarzanie danych osobowych Pani/Pana dotyczących narusza przepisy RODO; 9. Nie przysługuje Pani/Panu:  - w związku z art. 17 ust. 3 lit. b, d lub e RODO prawo do usunięcia danych osobowych;  - prawo do przenoszenia danych osobowych, o którym mowa w art. 20 RODO;  - na podstawie art. 21 RODO prawo sprzeciwu, wobec przetwarzania danych osobowych, gdyż podstawą prawną przetwarzania Pani/Pana danych osobowych jest art. 6 ust. 1 lit. c RODO.     * Wyjaśnienie: skorzystanie z prawa do sprostowania nie może skutkować zmianą wyniku postępowania o udzielenie zamówienia publicznego ani zmianą postanowień umowy w zakresie niezgodnym z ustawą Pzp oraz nie może naruszać integralności protokołu oraz jego załączników.  ** Wyjaśnienie: prawo do ograniczenia przetwarzania nie ma zastosowania w odniesieniu do przechowywania, w celu zapewnienia korzystania ze środków ochrony prawnej lub w celu ochrony praw innej osoby fizycznej lub prawnej, lub z uwagi na ważne względy interesu publicznego Unii Europejskiej lub państwa członkowskiego. </vt:lpstr>
      <vt:lpstr>Przedmiotowy lokal można oglądać od poniedziałku do piątku w godz. 11°° - 14°°.  Informacji dotyczących oferowanego lokalu można uzyskać pod nr tel. (12)293-74-00 lub drogą elektroniczną pod adresem:  suwalap@uek.krakow.pl Oferty należy składać do dnia 30 września 2022 r. do godz. 12°°, drogą elektroniczną pod adresem:  suwalap@uek.krakow.pl lub w siedzibie Uniwersytetu Ekonomicznego, Kraków, ul. Rakowicka 27, Pawilon Finansów pok. 006.  Wynajmujący wymaga, aby koperta zawierająca ofertę Najmu została opisana w następujący sposób : „ KONKURS ofert na wynajem lokalu użytkowego, położonego w Pawilonie „F”, na terenie kampusu UEK  przy ul. Rakowickiej 27  w Krakowie”.  Otwarcie ofert nastąpi  w dniu 30 września 2022 roku o godz. 12³°,  w Pawilonie Finansów pok. 006.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UNIWERSYTET EKONOMICZNY w KRAKOWIE</dc:title>
  <dc:creator>suwalap</dc:creator>
  <cp:lastModifiedBy>Kaczor Anita, tech.</cp:lastModifiedBy>
  <cp:revision>48</cp:revision>
  <dcterms:created xsi:type="dcterms:W3CDTF">2021-10-15T09:35:43Z</dcterms:created>
  <dcterms:modified xsi:type="dcterms:W3CDTF">2022-07-14T11:02:23Z</dcterms:modified>
</cp:coreProperties>
</file>