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1" r:id="rId5"/>
    <p:sldId id="265" r:id="rId6"/>
    <p:sldId id="266" r:id="rId7"/>
    <p:sldId id="267" r:id="rId8"/>
    <p:sldId id="268" r:id="rId9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05T09:09:28.524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10,'0'-4,"0"-1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5T09:52:22.2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16 24575,'-9'0'0,"-11"0"0,-6 0 0,5-4 0,10-2 0,12 0 0,6 6 0,1 7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5T09:52:25.4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740 0 24575,'-1'7'0,"1"0"0,-1 0 0,-1 0 0,0 0 0,0 0 0,0 0 0,-1-1 0,1 1 0,-2-1 0,-6 11 0,-51 61 0,17-23 0,15-16 0,-37 37 0,-16 19 0,12 20 0,53-85 0,-22 59 0,17-34 0,7-21 0,-1-1 0,-28 43 0,26-55 0,0 0 0,-26 22 0,23-22 0,12-14-137,0 0-1,0 0 0,-1-1 0,1 0 1,-1 0-1,-15 5 0,20-9-263,-13 7-6425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5T09:52:26.8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24575,'0'9'0,"0"7"0,4 0 0,2-6 0,0-9 0,3-5 0,-1-6 0,0 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5T09:49:41.1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 24575,'90'2'0,"100"-5"0,-117-9 0,-61 8 0,1 1 0,0 1 0,0 0 0,0 1 0,0 0 0,1 1 0,-1 1 0,13 2 0,55 8 0,-1-2 0,162-6 0,-136-4 0,-76 3 0,55 9 0,-54-6 0,52 3 0,-74-8 0,20 2 0,-27 4 0,-16 6 0,-10 1-1365,-2 1-5461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5T09:49:48.2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 24575,'123'2'0,"133"-5"0,-203-7 0,-46 8 0,1 0 0,-1 0 0,0 1 0,1 0 0,-1 0 0,1 1 0,-1 0 0,1 0 0,-1 1 0,11 2 0,43 9 0,93 8 0,-118-16 0,52 11 0,-52-8 0,51 3 0,-77-10 0,1 1 0,-1-2 0,0 0 0,1 0 0,-1-1 0,0 0 0,0-1 0,0 0 0,13-6 0,-8 5-47,-16 11 164,-19 15-1552,-3 0-5391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5T09:50:22.0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 1600 21844,'-7'12'-5460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5T09:51:51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1356 55 24575,'-35'0'0,"-18"1"0,-1-3 0,-85-13 0,-65-11 0,136 18 0,0 3 0,-124 6 0,64 2 0,98-1 0,-57 10 0,9-1 0,67-10-78,-21 2-244,-1 1 1,1 1-1,-48 15 0,49-7-6504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5T09:52:03.4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834 1 24575,'-6'0'0,"1"0"0,-1 0 0,0 0 0,1 1 0,-1 0 0,1 0 0,0 0 0,-1 1 0,1 0 0,0 0 0,0 0 0,0 0 0,0 1 0,0 0 0,0 0 0,-4 4 0,9-7 0,0 0 0,1 0 0,-1 0 0,0 0 0,0 0 0,0 0 0,0 0 0,1 0 0,-1 0 0,0 0 0,0 0 0,0 0 0,0 0 0,0 0 0,1 0 0,-1 0 0,0 1 0,0-1 0,0 0 0,0 0 0,0 0 0,1 0 0,-1 0 0,0 0 0,0 0 0,0 1 0,0-1 0,0 0 0,0 0 0,0 0 0,0 0 0,0 0 0,1 1 0,-1-1 0,0 0 0,0 0 0,0 0 0,0 0 0,0 1 0,0-1 0,0 0 0,0 0 0,0 0 0,0 0 0,0 1 0,0-1 0,0 0 0,0 0 0,-1 0 0,1 0 0,26-9 0,-7 2 0,-17 7 0,0-1 0,0 1 0,0 0 0,0 0 0,-1-1 0,1 1 0,0 0 0,0 1 0,0-1 0,0 0 0,0 0 0,0 1 0,-1-1 0,1 1 0,0 0 0,0-1 0,-1 1 0,1 0 0,0 0 0,2 2 0,-4-2 0,0 1 0,1-1 0,-1 1 0,0-1 0,0 0 0,0 1 0,0-1 0,0 1 0,-1-1 0,1 0 0,0 1 0,-1-1 0,1 1 0,-1-1 0,1 0 0,-1 1 0,1-1 0,-1 0 0,0 0 0,0 0 0,0 1 0,0-1 0,0 0 0,0 0 0,0 0 0,-2 1 0,-17 20 0,1 0 0,0 2 0,2 0 0,1 1 0,1 0 0,1 2 0,-18 47 0,-30 97 0,56-158 0,-1 1 0,-1-1 0,0-1 0,-1 0 0,0 0 0,-1 0 0,-19 16 0,-29 37 0,42-45 0,1 1 0,1 0 0,1 1 0,1 1 0,1 0 0,-11 33 0,12-29 0,-2 0 0,0-1 0,-2 0 0,0-1 0,-22 28 0,-32 57 0,53-86 0,0 0 0,-27 31 0,3-4 0,35-45 0,-3 4 0,1-1 0,-1 0 0,-1 0 0,1-1 0,-12 9 0,19-17 2,0 0 0,0 1-1,-1-1 1,1 0 0,0 1 0,-1-1-1,1 0 1,0 0 0,-1 1 0,1-1-1,-1 0 1,1 0 0,0 0-1,-1 0 1,1 1 0,-1-1 0,1 0-1,0 0 1,-1 0 0,1 0-1,-1 0 1,1 0 0,-1 0 0,1 0-1,0 0 1,-1 0 0,1 0 0,-1-1-1,1 1 1,0 0 0,-1 0-1,1 0 1,-1 0 0,1-1 0,0 1-1,-1 0 1,1 0 0,0-1 0,-1 1-1,1 0 1,0-1 0,0 1-1,-1 0 1,1-1 0,0 1 0,-1-1-1,-1-20-1447,5 0-5380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5T09:52:06.5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1 24575,'-35'31'0,"-73"52"0,-13 10 0,103-80 0,18-17 0,28-28 0,61-45-1365,-62 53-5461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5T09:52:08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24575,'0'4'0,"0"6"0,4 6 0,2 4 0,0 3 0,-2 6 0,-1 3 0,-1 0 0,-1-1 0,0-2 0,-1-1 0,-5-5 0,-5-3 0,-2-4-8191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5T09:52:19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369 238 24575,'-27'-1'0,"12"1"0,-1 0 0,1 1 0,-26 4 0,35-4 0,1 1 0,0-1 0,1 1 0,-1 0 0,0 1 0,1-1 0,-1 1 0,1 0 0,-1 0 0,1 0 0,0 1 0,1-1 0,-1 1 0,-5 7 0,-23 21 0,20-27 0,19-24 0,18-19 0,1 2 0,2 1 0,1 1 0,38-32 0,-56 54 0,25-22 0,-34 32 0,-1 1 0,1-1 0,0 1 0,0-1 0,0 1 0,0 0 0,0 0 0,1 0 0,-1 0 0,0 0 0,0 1 0,1-1 0,-1 1 0,0-1 0,3 1 0,-4 0 0,-1 0 0,0 0 0,1 0 0,-1 0 0,0 1 0,1-1 0,-1 0 0,0 0 0,0 0 0,1 1 0,-1-1 0,0 0 0,0 0 0,0 1 0,1-1 0,-1 0 0,0 0 0,0 1 0,0-1 0,0 0 0,1 1 0,-1-1 0,0 0 0,0 1 0,0-1 0,0 0 0,0 1 0,0-1 0,0 0 0,0 0 0,0 1 0,0-1 0,0 0 0,0 1 0,0-1 0,-1 1 0,-5 19 0,-13 16 0,6-18 0,-1-1 0,0 0 0,-1-1 0,-26 21 0,-9 9 0,49-44 0,-1 0 0,0-1 0,1 0 0,-1 1 0,0-1 0,1 0 0,-1 0 0,0 0 0,0 0 0,0 0 0,0 0 0,-4 0 0,4-5 0,15-10 0,13-8 0,-9 8 0,1-1 0,-2 0 0,0-1 0,26-35 0,-31 34 0,-2 1 0,1 1 0,1 0 0,1 1 0,19-20 0,-30 34 0,0-1 0,-1 0 0,1 1 0,0-1 0,0 0 0,-1 1 0,1-1 0,0 1 0,0 0 0,0-1 0,0 1 0,0 0 0,0-1 0,0 1 0,0 0 0,0 0 0,0 0 0,0 0 0,0 0 0,0 0 0,0 0 0,0 0 0,0 0 0,0 0 0,0 1 0,0-1 0,-1 0 0,1 1 0,2 0 0,-2 0 0,1 1 0,0 0 0,-1 0 0,1-1 0,-1 1 0,1 0 0,-1 0 0,0 1 0,0-1 0,0 0 0,1 5 0,2 5 0,-1 0 0,-1 0 0,2 21 0,-6 137 0,-1-107 0,6 70 0,1-111 0,0-1 0,9 26 0,-12-43 0,-2-70 0,-42-159 0,40 130 0,5 80 0,-2-1 0,0 0 0,-1 0 0,-1 1 0,0-1 0,-1 1 0,-8-27 0,11 41 0,0 1 0,0-1 0,-1 0 0,1 1 0,0-1 0,0 1 0,0-1 0,-1 0 0,1 1 0,0-1 0,0 1 0,-1-1 0,1 1 0,-1-1 0,1 1 0,0-1 0,-1 1 0,1-1 0,-1 1 0,1-1 0,-1 1 0,1 0 0,-1-1 0,0 1 0,1 0 0,-1-1 0,1 1 0,-1 0 0,0 0 0,1 0 0,-1 0 0,0-1 0,1 1 0,-1 0 0,0 0 0,1 0 0,-1 0 0,0 1 0,1-1 0,-1 0 0,0 0 0,1 0 0,-1 0 0,1 1 0,-1-1 0,0 0 0,1 1 0,-1-1 0,1 0 0,-1 1 0,1-1 0,-1 1 0,1-1 0,-1 1 0,1-1 0,0 1 0,-1-1 0,1 1 0,0-1 0,-1 1 0,1-1 0,0 1 0,-1 0 0,1 0 0,-19 42 0,7 9 0,1 0 0,3 1 0,2 0 0,3 0 0,1 1 0,8 58 0,-5-106 0,1 0 0,0-1 0,0 1 0,0 0 0,1-1 0,0 0 0,0 1 0,5 5 0,-7-10 0,0 1 0,0-1 0,0 0 0,0 0 0,0 1 0,1-1 0,-1 0 0,0 0 0,1 0 0,-1 0 0,1-1 0,-1 1 0,1 0 0,1 0 0,-2-1 0,0 0 0,0 0 0,0 0 0,-1 0 0,1-1 0,0 1 0,0 0 0,0 0 0,0-1 0,-1 1 0,1 0 0,0-1 0,0 1 0,-1-1 0,1 1 0,0-1 0,-1 1 0,1-1 0,-1 0 0,1 1 0,0-1 0,-1 0 0,1 1 0,-1-1 0,0 0 0,1 0 0,-1 1 0,0-1 0,1-2 0,4-7 0,-5 8 0,1-1 0,0 1 0,-1 1 0,1-1 0,0 0 0,0 0 0,0 0 0,1 0 0,-1 1 0,0-1 0,1 0 0,-1 1 0,1-1 0,-1 1 0,1 0 0,0 0 0,0-1 0,0 1 0,-1 0 0,1 0 0,0 1 0,0-1 0,4-1 0,-3 1 0,0-1 0,0 0 0,0 0 0,0 0 0,0 0 0,-1-1 0,1 1 0,-1-1 0,1 1 0,-1-1 0,0 0 0,0 0 0,0 0 0,-1 0 0,1-1 0,-1 1 0,1 0 0,-1-1 0,0 1 0,0-1 0,-1 1 0,1-1 0,-1 1 0,0-1 0,0-6 0,1 5 0,-1 1 0,0-1 0,0 0 0,-1 0 0,1 0 0,-1 1 0,0-1 0,0 0 0,0 1 0,-1-1 0,0 1 0,0-1 0,0 1 0,0 0 0,-1 0 0,0 0 0,1 0 0,-7-6 0,8 9 0,0 1 0,0-1 0,0 0 0,0 1 0,0-1 0,0 1 0,0 0 0,0-1 0,0 1 0,0 0 0,0-1 0,0 1 0,0 0 0,0 0 0,0 0 0,0 0 0,0 0 0,0 0 0,0 0 0,0 0 0,0 1 0,0-1 0,-1 0 0,1 1 0,0-1 0,1 0 0,-3 2 0,0 0 0,1 0 0,0 0 0,0 0 0,0 0 0,0 1 0,1-1 0,-1 1 0,1-1 0,-1 1 0,0 3 0,-3 6 0,0 1 0,2 0 0,-4 20 0,5-17 0,0-1 0,1 0 0,1 0 0,0 1 0,5 24 0,-4-34 0,0 0 0,1 0 0,-1 0 0,1 0 0,1 0 0,-1 0 0,1-1 0,0 1 0,0-1 0,1 0 0,0 1 0,-1-2 0,2 1 0,-1 0 0,0-1 0,8 5 0,-12-8 0,1-1 0,-1 0 0,0 0 0,0 0 0,1 0 0,-1 1 0,0-1 0,1 0 0,-1 0 0,0 0 0,1 0 0,-1 0 0,0 0 0,0 0 0,1 0 0,-1 0 0,0 0 0,1 0 0,-1 0 0,0 0 0,1 0 0,-1 0 0,0 0 0,1 0 0,-1 0 0,0 0 0,1 0 0,-1-1 0,0 1 0,0 0 0,1 0 0,-1 0 0,0-1 0,0 1 0,1 0 0,-1 0 0,0-1 0,0 1 0,0 0 0,1-1 0,5-18 0,-4-23 0,-3 39 0,2-19 0,-2-1 0,-1 1 0,-1 0 0,-1-1 0,-1 1 0,-1 1 0,-10-26 0,13 37 0,0 1 0,1-1 0,0 0 0,-1-19 0,3 20 0,-1-1 0,-1 1 0,1-1 0,-6-14 0,6 22 0,1 1 0,-1 0 0,1-1 0,-1 1 0,0 0 0,1 0 0,-1-1 0,0 1 0,0 0 0,0 0 0,0 0 0,0 0 0,0 0 0,0 0 0,0 0 0,-1 1 0,1-1 0,0 0 0,0 1 0,-1-1 0,1 0 0,0 1 0,-1 0 0,1-1 0,0 1 0,-1 0 0,-1 0 0,-1 0 0,1 0 0,-1 1 0,0 0 0,1 0 0,-1 0 0,1 0 0,0 1 0,-1-1 0,1 1 0,-5 3 0,-6 6 0,0-1 0,1 2 0,-19 20 0,-96 87 0,126-117 0,0 1 0,0-1 0,0 0 0,-1 0 0,1-1 0,-1 1 0,0 0 0,1-1 0,-1 0 0,0 0 0,0 1 0,0-1 0,0-1 0,0 1 0,0 0 0,-5-1 0,8 0 0,-1 0 0,0 0 0,0 0 0,0 0 0,1 0 0,-1-1 0,0 1 0,0 0 0,0-1 0,1 1 0,-1-1 0,0 1 0,1 0 0,-1-1 0,0 0 0,1 1 0,-1-1 0,1 1 0,-1-1 0,1 0 0,-1 1 0,1-1 0,-1-1 0,0 0 0,1 0 0,-1-1 0,1 1 0,0 0 0,-1-1 0,1 1 0,0 0 0,0-1 0,1 1 0,-1 0 0,0 0 0,2-4 0,-1 2 0,0 0 0,0 1 0,0-1 0,0 0 0,1 1 0,-1-1 0,1 1 0,0 0 0,0 0 0,0 0 0,0 0 0,6-6 0,-8 10 0,1-1 0,-1 0 0,0 0 0,0 0 0,1 0 0,-1 1 0,0-1 0,0 0 0,0 0 0,1 1 0,-1-1 0,0 0 0,0 1 0,0-1 0,0 0 0,1 0 0,-1 1 0,0-1 0,0 0 0,0 1 0,0-1 0,0 0 0,0 1 0,0-1 0,0 0 0,0 1 0,0-1 0,0 0 0,0 1 0,0-1 0,0 0 0,-1 1 0,1-1 0,0 0 0,0 0 0,0 1 0,0-1 0,0 0 0,-1 0 0,1 1 0,0-1 0,-6 19 0,-1-7 0,0 1 0,-1-1 0,0 0 0,-1-1 0,0 0 0,-1-1 0,0 1 0,-16 11 0,25-22-52,0 0-1,1 1 1,-1-1-1,1 0 1,-1 0-1,0 0 1,1 0-1,-1 0 1,0 0-1,1 0 1,-1 0-1,0 0 1,1 0-1,-1 0 1,0 0-1,1 0 1,-1 0-1,0-1 1,1 1-1,-1 0 0,0-1 1,1 1-1,-1 0 1,1-1-1,-2 0 1,-6-5-6774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7B320-27DA-43F1-B7D6-847F6E42E49E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518B8-074D-40D8-BFF0-F3D465A907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9371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800" dirty="0">
                <a:solidFill>
                  <a:schemeClr val="tx1"/>
                </a:solidFill>
              </a:rPr>
              <a:t>Wyjście nieczynne na czas budowy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6518B8-074D-40D8-BFF0-F3D465A907AA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2503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8957-2B00-45C9-9B18-13088F041537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1B9-F352-4ABB-A862-6F1BC82484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164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8957-2B00-45C9-9B18-13088F041537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1B9-F352-4ABB-A862-6F1BC82484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4644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8957-2B00-45C9-9B18-13088F041537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1B9-F352-4ABB-A862-6F1BC82484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6130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8957-2B00-45C9-9B18-13088F041537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1B9-F352-4ABB-A862-6F1BC82484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25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8957-2B00-45C9-9B18-13088F041537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1B9-F352-4ABB-A862-6F1BC82484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5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8957-2B00-45C9-9B18-13088F041537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1B9-F352-4ABB-A862-6F1BC82484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4800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8957-2B00-45C9-9B18-13088F041537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1B9-F352-4ABB-A862-6F1BC82484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7101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8957-2B00-45C9-9B18-13088F041537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1B9-F352-4ABB-A862-6F1BC82484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717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8957-2B00-45C9-9B18-13088F041537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1B9-F352-4ABB-A862-6F1BC82484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332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8957-2B00-45C9-9B18-13088F041537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1B9-F352-4ABB-A862-6F1BC82484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4490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8957-2B00-45C9-9B18-13088F041537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1B9-F352-4ABB-A862-6F1BC82484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12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A8957-2B00-45C9-9B18-13088F041537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0B1B9-F352-4ABB-A862-6F1BC82484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214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5.xml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" Type="http://schemas.openxmlformats.org/officeDocument/2006/relationships/image" Target="../media/image2.jpeg"/><Relationship Id="rId21" Type="http://schemas.openxmlformats.org/officeDocument/2006/relationships/customXml" Target="../ink/ink9.xml"/><Relationship Id="rId7" Type="http://schemas.openxmlformats.org/officeDocument/2006/relationships/customXml" Target="../ink/ink2.xml"/><Relationship Id="rId12" Type="http://schemas.openxmlformats.org/officeDocument/2006/relationships/image" Target="../media/image6.png"/><Relationship Id="rId17" Type="http://schemas.openxmlformats.org/officeDocument/2006/relationships/customXml" Target="../ink/ink7.xml"/><Relationship Id="rId25" Type="http://schemas.openxmlformats.org/officeDocument/2006/relationships/customXml" Target="../ink/ink11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4.xml"/><Relationship Id="rId24" Type="http://schemas.openxmlformats.org/officeDocument/2006/relationships/image" Target="../media/image12.png"/><Relationship Id="rId5" Type="http://schemas.openxmlformats.org/officeDocument/2006/relationships/customXml" Target="../ink/ink1.xml"/><Relationship Id="rId15" Type="http://schemas.openxmlformats.org/officeDocument/2006/relationships/customXml" Target="../ink/ink6.xml"/><Relationship Id="rId23" Type="http://schemas.openxmlformats.org/officeDocument/2006/relationships/customXml" Target="../ink/ink10.xml"/><Relationship Id="rId28" Type="http://schemas.openxmlformats.org/officeDocument/2006/relationships/image" Target="../media/image14.png"/><Relationship Id="rId10" Type="http://schemas.openxmlformats.org/officeDocument/2006/relationships/image" Target="../media/image5.png"/><Relationship Id="rId19" Type="http://schemas.openxmlformats.org/officeDocument/2006/relationships/customXml" Target="../ink/ink8.xml"/><Relationship Id="rId4" Type="http://schemas.openxmlformats.org/officeDocument/2006/relationships/image" Target="../media/image1.jpeg"/><Relationship Id="rId9" Type="http://schemas.openxmlformats.org/officeDocument/2006/relationships/customXml" Target="../ink/ink3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customXml" Target="../ink/ink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792087"/>
          </a:xfrm>
        </p:spPr>
        <p:txBody>
          <a:bodyPr>
            <a:normAutofit/>
          </a:bodyPr>
          <a:lstStyle/>
          <a:p>
            <a:r>
              <a:rPr lang="pl-PL" sz="2800" b="1" dirty="0"/>
              <a:t>UNIWERSYTET EKONOMICZNY w KRAKOWIE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8136904" cy="2929880"/>
          </a:xfrm>
        </p:spPr>
        <p:txBody>
          <a:bodyPr>
            <a:normAutofit/>
          </a:bodyPr>
          <a:lstStyle/>
          <a:p>
            <a:r>
              <a:rPr lang="pl-PL" sz="2000" b="1" dirty="0">
                <a:solidFill>
                  <a:schemeClr val="tx1"/>
                </a:solidFill>
              </a:rPr>
              <a:t>Wynajmie powierzchnię użytkową </a:t>
            </a:r>
          </a:p>
          <a:p>
            <a:r>
              <a:rPr lang="pl-PL" sz="2000" b="1" dirty="0">
                <a:solidFill>
                  <a:schemeClr val="tx1"/>
                </a:solidFill>
              </a:rPr>
              <a:t>w Pawilonie A na poziomie - 1</a:t>
            </a:r>
          </a:p>
          <a:p>
            <a:r>
              <a:rPr lang="pl-PL" sz="2000" b="1" dirty="0">
                <a:solidFill>
                  <a:schemeClr val="tx1"/>
                </a:solidFill>
              </a:rPr>
              <a:t>położoną na terenie kampusu UEK </a:t>
            </a:r>
            <a:endParaRPr lang="pl-PL" sz="2000" b="1" dirty="0">
              <a:solidFill>
                <a:schemeClr val="tx1"/>
              </a:solidFill>
              <a:cs typeface="Calibri"/>
            </a:endParaRPr>
          </a:p>
          <a:p>
            <a:r>
              <a:rPr lang="pl-PL" sz="2000" b="1" dirty="0">
                <a:solidFill>
                  <a:schemeClr val="tx1"/>
                </a:solidFill>
              </a:rPr>
              <a:t>przy ul. Rakowickiej 27 w Krakowie w celu prowadzenia działalności gastronomicznej</a:t>
            </a:r>
          </a:p>
          <a:p>
            <a:endParaRPr lang="pl-PL" dirty="0"/>
          </a:p>
        </p:txBody>
      </p:sp>
      <p:pic>
        <p:nvPicPr>
          <p:cNvPr id="4" name="Obraz 3" descr="U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7776864" cy="980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4" descr="U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968" y="485056"/>
            <a:ext cx="7776864" cy="980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8368" y="637456"/>
            <a:ext cx="7776864" cy="980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7030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r>
              <a:rPr lang="pl-PL" sz="2000" b="1" dirty="0"/>
              <a:t>Przedmiotem oferty jest wynajem 83,95m² powierzchni użytkowej w   Pawilonie „A” poniżej poziomu </a:t>
            </a:r>
            <a:r>
              <a:rPr lang="pl-PL" sz="2000" b="1"/>
              <a:t>parteru  </a:t>
            </a:r>
            <a:br>
              <a:rPr lang="pl-PL" sz="2800" b="1" dirty="0"/>
            </a:br>
            <a:r>
              <a:rPr lang="pl-PL" sz="2200" b="1" dirty="0"/>
              <a:t>W skład przedmiotowego lokalu wchodzą:</a:t>
            </a:r>
            <a:br>
              <a:rPr lang="pl-PL" sz="2200" b="1" dirty="0"/>
            </a:br>
            <a:r>
              <a:rPr lang="pl-PL" sz="2200" b="1" dirty="0"/>
              <a:t>1. Sala konsumpcyjna wraz z bufetem – 42,98m²,</a:t>
            </a:r>
            <a:br>
              <a:rPr lang="pl-PL" sz="2200" b="1" dirty="0"/>
            </a:br>
            <a:r>
              <a:rPr lang="pl-PL" sz="2200" b="1" dirty="0"/>
              <a:t>2. Zaplecze gastronomiczne (zmywalnia, przygotowalnia, magazyny)  – 35,93m²,</a:t>
            </a:r>
            <a:br>
              <a:rPr lang="pl-PL" sz="2200" b="1" dirty="0"/>
            </a:br>
            <a:r>
              <a:rPr lang="pl-PL" sz="2200" b="1" dirty="0"/>
              <a:t>3. Pomieszczenie biurowe – 3,43m²,</a:t>
            </a:r>
            <a:br>
              <a:rPr lang="pl-PL" sz="2200" b="1" dirty="0"/>
            </a:br>
            <a:r>
              <a:rPr lang="pl-PL" sz="2200" b="1" dirty="0"/>
              <a:t>4. Toalety – 1,61m²,</a:t>
            </a:r>
            <a:br>
              <a:rPr lang="pl-PL" sz="2200" dirty="0"/>
            </a:br>
            <a:br>
              <a:rPr lang="pl-PL" sz="2800" dirty="0"/>
            </a:br>
            <a:endParaRPr lang="pl-PL" sz="2800" dirty="0"/>
          </a:p>
        </p:txBody>
      </p:sp>
      <p:pic>
        <p:nvPicPr>
          <p:cNvPr id="3" name="Obraz 2" descr="U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7776864" cy="980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6906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5040560"/>
          </a:xfrm>
        </p:spPr>
        <p:txBody>
          <a:bodyPr>
            <a:normAutofit/>
          </a:bodyPr>
          <a:lstStyle/>
          <a:p>
            <a:br>
              <a:rPr lang="pl-PL" sz="1800" dirty="0"/>
            </a:br>
            <a:r>
              <a:rPr lang="pl-PL" sz="2000" b="1" dirty="0"/>
              <a:t>Lokal jest wyposażony we wszystkie media niezbędne do prowadzenia działalności gastronomicznej, które są niezależnie opomiarowane (prąd ~ 230 – 380V, woda).</a:t>
            </a:r>
            <a:br>
              <a:rPr lang="pl-PL" sz="2000" b="1" dirty="0"/>
            </a:br>
            <a:r>
              <a:rPr lang="pl-PL" sz="2000" b="1" dirty="0"/>
              <a:t>Najemca we własnym zakresie wyposaży lokal w urządzenia niezbędne do prowadzenia działalności gastronomicznej, które pozostaną jego własnością.</a:t>
            </a:r>
            <a:br>
              <a:rPr lang="pl-PL" sz="2000" b="1" dirty="0"/>
            </a:br>
            <a:r>
              <a:rPr lang="pl-PL" sz="2000" b="1" dirty="0"/>
              <a:t>Najemca we własnym zakresie i na własny koszt podpisze umowę z dostawcą usługi </a:t>
            </a:r>
            <a:r>
              <a:rPr lang="pl-PL" sz="2000" b="1" dirty="0" err="1"/>
              <a:t>internetu</a:t>
            </a:r>
            <a:r>
              <a:rPr lang="pl-PL" sz="2000" b="1" dirty="0"/>
              <a:t>.</a:t>
            </a:r>
          </a:p>
        </p:txBody>
      </p:sp>
      <p:pic>
        <p:nvPicPr>
          <p:cNvPr id="3" name="Obraz 2" descr="U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835292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63508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5256584"/>
          </a:xfrm>
        </p:spPr>
        <p:txBody>
          <a:bodyPr>
            <a:normAutofit/>
          </a:bodyPr>
          <a:lstStyle/>
          <a:p>
            <a:br>
              <a:rPr lang="pl-PL" sz="2000" b="1" dirty="0"/>
            </a:br>
            <a:r>
              <a:rPr lang="pl-PL" sz="2000" b="1" dirty="0"/>
              <a:t>	Najemca oprócz czynszu najmu zobowiązany będzie do pokrycia kosztów zużycia energii elektrycznej, wody, odprowadzenie ścieków, c.o. – wg odczytu stanu liczników, wywozu odpadów komunalnych oraz odpadów </a:t>
            </a:r>
            <a:r>
              <a:rPr lang="pl-PL" sz="2000" b="1" dirty="0" err="1"/>
              <a:t>bio</a:t>
            </a:r>
            <a:r>
              <a:rPr lang="pl-PL" sz="2000" b="1" dirty="0"/>
              <a:t> gastronomicznych wg obowiązujących stawek w st. M. Kraków</a:t>
            </a:r>
            <a:br>
              <a:rPr lang="pl-PL" sz="2000" b="1" dirty="0"/>
            </a:br>
            <a:br>
              <a:rPr lang="pl-PL" sz="2000" dirty="0"/>
            </a:br>
            <a:endParaRPr lang="pl-PL" sz="2000" dirty="0"/>
          </a:p>
        </p:txBody>
      </p:sp>
      <p:pic>
        <p:nvPicPr>
          <p:cNvPr id="3" name="Obraz 2" descr="U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136904" cy="980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6054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6856" y="1340768"/>
            <a:ext cx="8229600" cy="5184576"/>
          </a:xfrm>
        </p:spPr>
        <p:txBody>
          <a:bodyPr>
            <a:normAutofit fontScale="90000"/>
          </a:bodyPr>
          <a:lstStyle/>
          <a:p>
            <a:pPr algn="l"/>
            <a:r>
              <a:rPr lang="pl-PL" sz="3200" b="1" dirty="0"/>
              <a:t>Informacja o przetwarzaniu danych osobowych</a:t>
            </a:r>
            <a:br>
              <a:rPr lang="pl-PL" sz="3200" dirty="0"/>
            </a:br>
            <a:r>
              <a:rPr lang="pl-PL" sz="1400" dirty="0"/>
              <a:t>Zgodnie z art. 13 ust. 1 i 2 rozporządzenia Parlamentu Europejskiego i Rady (UE) 2016/679 z dnia 27 kwietnia 2016 r. w sprawie ochrony osób fizycznych w związku z przetwarzaniem danych osobowych i w sprawie swobodnego przepływu takich danych oraz uchylenia dyrektywy 95/46/WE (ogólne rozporządzenie o ochronie danych) (Dz. Urz. UE L 119 z 04.05.2016, str. 1), dalej „RODO”, informuję, że: </a:t>
            </a:r>
            <a:br>
              <a:rPr lang="pl-PL" sz="1400" dirty="0"/>
            </a:br>
            <a:r>
              <a:rPr lang="pl-PL" sz="1400" dirty="0"/>
              <a:t>1. Administratorem Pani/Pana danych osobowych jest Uniwersytet Ekonomiczny w Krakowie, ul. Rakowicka 27, 31-510 Kraków.</a:t>
            </a:r>
            <a:br>
              <a:rPr lang="pl-PL" sz="1400" dirty="0"/>
            </a:br>
            <a:r>
              <a:rPr lang="pl-PL" sz="1400" dirty="0"/>
              <a:t>2. W Uniwersytecie Ekonomicznym w Krakowie funkcjonuje inspektor ochrony danych osobowych, z którym możliwy jest kontakt pod nr tel. 12-293-75-90 lub za pośrednictwem poczty e-mail: iod@uek.krakow.pl </a:t>
            </a:r>
            <a:br>
              <a:rPr lang="pl-PL" sz="1400" dirty="0"/>
            </a:br>
            <a:r>
              <a:rPr lang="pl-PL" sz="1400" dirty="0"/>
              <a:t>3. Pani/Pana dane osobowe przetwarzane będą na podstawie art. 6 ust. 1 lit. c</a:t>
            </a:r>
            <a:r>
              <a:rPr lang="pl-PL" sz="1400" i="1" dirty="0"/>
              <a:t> </a:t>
            </a:r>
            <a:r>
              <a:rPr lang="pl-PL" sz="1400" dirty="0"/>
              <a:t>RODO w celu związanym z postępowaniem o udzielenie zamówienia publicznego na: najem powierzchni użytkowej, prowadzonym w trybie zapytania ofertowego;</a:t>
            </a:r>
            <a:br>
              <a:rPr lang="pl-PL" sz="1400" dirty="0"/>
            </a:br>
            <a:r>
              <a:rPr lang="pl-PL" sz="1400" dirty="0"/>
              <a:t>4. Odbiorcami Pani/Pana danych osobowych będą osoby lub podmioty, którym udostępniona zostanie dokumentacja postępowania w oparciu o art. 18 oraz art. 74 Ustawy z dnia 11 września 2019 r. – Prawo zamówień publicznych (Dz. U. z 2019 r. poz. 2019 ze zm.), dalej „ustawa </a:t>
            </a:r>
            <a:r>
              <a:rPr lang="pl-PL" sz="1400" dirty="0" err="1"/>
              <a:t>Pzp</a:t>
            </a:r>
            <a:r>
              <a:rPr lang="pl-PL" sz="1400" dirty="0"/>
              <a:t>”;</a:t>
            </a:r>
            <a:br>
              <a:rPr lang="pl-PL" sz="1400" dirty="0"/>
            </a:br>
            <a:r>
              <a:rPr lang="pl-PL" sz="1400" dirty="0"/>
              <a:t>5. Pani/Pana dane osobowe będą przechowywane, zgodnie z art. 78 ust. 1 ustawy </a:t>
            </a:r>
            <a:r>
              <a:rPr lang="pl-PL" sz="1400" dirty="0" err="1"/>
              <a:t>Pzp</a:t>
            </a:r>
            <a:r>
              <a:rPr lang="pl-PL" sz="1400" dirty="0"/>
              <a:t>, przez okres 4 lat od dnia zakończenia postępowania o udzielenie zamówienia, a jeżeli czas trwania umowy przekracza 4 lata, okres przechowywania obejmuje cały czas trwania umowy; ponadto Umowa przechowywana będzie zgodnie z przepisami ustawy z dnia 14.07.1983 r. o narodowym zasobie archiwalnym i archiwach (Dz. U. z 2020 r. poz.164 ze zm.) wraz z aktami wykonawczymi;</a:t>
            </a:r>
            <a:br>
              <a:rPr lang="pl-PL" sz="1400" dirty="0"/>
            </a:br>
            <a:r>
              <a:rPr lang="pl-PL" sz="1400" dirty="0"/>
              <a:t>6. Obowiązek podania przez Panią/Pana danych osobowych bezpośrednio Pani/Pana dotyczących jest wymogiem ustawowym określonym w przepisach ustawy </a:t>
            </a:r>
            <a:r>
              <a:rPr lang="pl-PL" sz="1400" dirty="0" err="1"/>
              <a:t>Pzp</a:t>
            </a:r>
            <a:r>
              <a:rPr lang="pl-PL" sz="1400" dirty="0"/>
              <a:t>, </a:t>
            </a:r>
            <a:br>
              <a:rPr lang="pl-PL" sz="1400" dirty="0"/>
            </a:br>
            <a:endParaRPr lang="pl-PL" sz="1400" dirty="0"/>
          </a:p>
        </p:txBody>
      </p:sp>
      <p:pic>
        <p:nvPicPr>
          <p:cNvPr id="3" name="Obraz 2" descr="U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136904" cy="980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9219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90000"/>
          </a:bodyPr>
          <a:lstStyle/>
          <a:p>
            <a:pPr lvl="0" algn="l"/>
            <a:r>
              <a:rPr lang="pl-PL" sz="1400" dirty="0"/>
              <a:t>związanym z udziałem w postępowaniu o udzielenie zamówienia publicznego; konsekwencje niepodania określonych danych wynikają z ustawy </a:t>
            </a:r>
            <a:r>
              <a:rPr lang="pl-PL" sz="1400" dirty="0" err="1"/>
              <a:t>Pzp</a:t>
            </a:r>
            <a:r>
              <a:rPr lang="pl-PL" sz="1400" dirty="0"/>
              <a:t>;</a:t>
            </a:r>
            <a:br>
              <a:rPr lang="pl-PL" sz="1400" dirty="0"/>
            </a:br>
            <a:r>
              <a:rPr lang="pl-PL" sz="1400" dirty="0"/>
              <a:t>7. W odniesieniu do Pani/Pana danych osobowych decyzje nie będą podejmowane w sposób zautomatyzowany, stosownie do art. 22 RODO;</a:t>
            </a:r>
            <a:br>
              <a:rPr lang="pl-PL" sz="1400" dirty="0"/>
            </a:br>
            <a:r>
              <a:rPr lang="pl-PL" sz="1400" dirty="0"/>
              <a:t>8. Posiada Pani/Pan:</a:t>
            </a:r>
            <a:br>
              <a:rPr lang="pl-PL" sz="1400" dirty="0"/>
            </a:br>
            <a:r>
              <a:rPr lang="pl-PL" sz="1400" dirty="0"/>
              <a:t>	- na podstawie art. 15 RODO prawo dostępu do danych osobowych Pani/Pana dotyczących;</a:t>
            </a:r>
            <a:br>
              <a:rPr lang="pl-PL" sz="1400" dirty="0"/>
            </a:br>
            <a:r>
              <a:rPr lang="pl-PL" sz="1400" dirty="0"/>
              <a:t>	- na podstawie art. 16 RODO prawo do sprostowania Pani/Pana danych osobowych </a:t>
            </a:r>
            <a:r>
              <a:rPr lang="pl-PL" sz="1400" b="1" baseline="30000" dirty="0"/>
              <a:t>*</a:t>
            </a:r>
            <a:r>
              <a:rPr lang="pl-PL" sz="1400" dirty="0"/>
              <a:t>;</a:t>
            </a:r>
            <a:br>
              <a:rPr lang="pl-PL" sz="1400" dirty="0"/>
            </a:br>
            <a:r>
              <a:rPr lang="pl-PL" sz="1400" dirty="0"/>
              <a:t>	- na podstawie art. 18 RODO prawo żądania od administratora ograniczenia przetwarzania danych osobowych z zastrzeżeniem przypadków, o których mowa w art. 18 ust. 2 RODO **;</a:t>
            </a:r>
            <a:br>
              <a:rPr lang="pl-PL" sz="1400" dirty="0"/>
            </a:br>
            <a:r>
              <a:rPr lang="pl-PL" sz="1400" dirty="0"/>
              <a:t>	- prawo do wniesienia skargi do Prezesa Urzędu Ochrony Danych Osobowych, gdy uzna Pani/Pan, że przetwarzanie danych osobowych Pani/Pana dotyczących narusza przepisy RODO;</a:t>
            </a:r>
            <a:br>
              <a:rPr lang="pl-PL" sz="1400" dirty="0"/>
            </a:br>
            <a:r>
              <a:rPr lang="pl-PL" sz="1400" dirty="0"/>
              <a:t>9. </a:t>
            </a:r>
            <a:r>
              <a:rPr lang="pl-PL" sz="1400"/>
              <a:t>Nie </a:t>
            </a:r>
            <a:r>
              <a:rPr lang="pl-PL" sz="1400" dirty="0"/>
              <a:t>przysługuje Pani/Panu:</a:t>
            </a:r>
            <a:br>
              <a:rPr lang="pl-PL" sz="1400" dirty="0"/>
            </a:br>
            <a:r>
              <a:rPr lang="pl-PL" sz="1400" dirty="0"/>
              <a:t>	- w związku z art. 17 ust. 3 lit. b, d lub e RODO prawo do usunięcia danych osobowych;</a:t>
            </a:r>
            <a:br>
              <a:rPr lang="pl-PL" sz="1400" dirty="0"/>
            </a:br>
            <a:r>
              <a:rPr lang="pl-PL" sz="1400" dirty="0"/>
              <a:t>	- prawo do przenoszenia danych osobowych, o którym mowa w art. 20 RODO;</a:t>
            </a:r>
            <a:br>
              <a:rPr lang="pl-PL" sz="1400" dirty="0"/>
            </a:br>
            <a:r>
              <a:rPr lang="pl-PL" sz="1400" dirty="0"/>
              <a:t>	- na podstawie art. 21 RODO prawo sprzeciwu, wobec przetwarzania danych osobowych, gdyż podstawą prawną przetwarzania Pani/Pana danych osobowych jest art. 6 ust. 1 lit. c RODO. </a:t>
            </a:r>
            <a:br>
              <a:rPr lang="pl-PL" sz="1400" dirty="0"/>
            </a:br>
            <a:r>
              <a:rPr lang="pl-PL" sz="1400" dirty="0"/>
              <a:t> </a:t>
            </a:r>
            <a:br>
              <a:rPr lang="pl-PL" sz="1400" dirty="0"/>
            </a:br>
            <a:r>
              <a:rPr lang="pl-PL" sz="1400" b="1" i="1" baseline="30000" dirty="0"/>
              <a:t>	* </a:t>
            </a:r>
            <a:r>
              <a:rPr lang="pl-PL" sz="1400" b="1" i="1" dirty="0"/>
              <a:t>Wyjaśnienie:</a:t>
            </a:r>
            <a:r>
              <a:rPr lang="pl-PL" sz="1400" i="1" dirty="0"/>
              <a:t> skorzystanie z prawa do sprostowania nie może skutkować zmianą wyniku postępowania o udzielenie zamówienia publicznego ani zmianą postanowień umowy w zakresie niezgodnym z ustawą </a:t>
            </a:r>
            <a:r>
              <a:rPr lang="pl-PL" sz="1400" i="1" dirty="0" err="1"/>
              <a:t>Pzp</a:t>
            </a:r>
            <a:r>
              <a:rPr lang="pl-PL" sz="1400" i="1" dirty="0"/>
              <a:t> oraz nie może naruszać integralności protokołu oraz jego załączników.</a:t>
            </a:r>
            <a:br>
              <a:rPr lang="pl-PL" sz="1400" dirty="0"/>
            </a:br>
            <a:r>
              <a:rPr lang="pl-PL" sz="1400" b="1" i="1" baseline="30000" dirty="0"/>
              <a:t>	** </a:t>
            </a:r>
            <a:r>
              <a:rPr lang="pl-PL" sz="1400" b="1" i="1" dirty="0"/>
              <a:t>Wyjaśnienie:</a:t>
            </a:r>
            <a:r>
              <a:rPr lang="pl-PL" sz="1400" i="1" dirty="0"/>
              <a:t> prawo do ograniczenia przetwarzania nie ma zastosowania w odniesieniu do przechowywania, w celu zapewnienia korzystania ze środków ochrony prawnej lub w celu ochrony praw innej osoby fizycznej lub prawnej, lub z uwagi na ważne względy interesu publicznego Unii Europejskiej lub państwa członkowskiego.</a:t>
            </a:r>
            <a:br>
              <a:rPr lang="pl-PL" sz="1400" dirty="0"/>
            </a:br>
            <a:endParaRPr lang="pl-PL" sz="1400" dirty="0"/>
          </a:p>
        </p:txBody>
      </p:sp>
      <p:pic>
        <p:nvPicPr>
          <p:cNvPr id="3" name="Obraz 2" descr="U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136904" cy="980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0355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U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136904" cy="980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ymbol zastępczy zawartości 2"/>
          <p:cNvSpPr>
            <a:spLocks noGrp="1"/>
          </p:cNvSpPr>
          <p:nvPr>
            <p:ph type="title"/>
          </p:nvPr>
        </p:nvSpPr>
        <p:spPr>
          <a:xfrm>
            <a:off x="457200" y="1341438"/>
            <a:ext cx="8229600" cy="53276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b="1" dirty="0"/>
              <a:t>Przedmiotowy lokal można oglądać od poniedziałku do piątku</a:t>
            </a:r>
            <a:br>
              <a:rPr lang="pl-PL" sz="2000" b="1" dirty="0"/>
            </a:br>
            <a:r>
              <a:rPr lang="pl-PL" sz="2000" b="1" dirty="0"/>
              <a:t> w godz. od 10:00 do 14:00 ul. Rakowicka 27  w Krakowie .Informację dotyczącą wynajmowanego lokalu można uzyskać pod nr. Tel 293 74 02 lub drogą elektroniczną pod adresem : ankaczor@uek.krakow.pl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6893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r>
              <a:rPr lang="pl-PL" sz="2000" dirty="0"/>
              <a:t>Rzut pomieszczeń lokalu przeznaczonego na Wynajem w Pawilonie „A”</a:t>
            </a:r>
            <a:endParaRPr lang="pl-PL" dirty="0"/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85901" y="87520"/>
            <a:ext cx="4412868" cy="8352929"/>
          </a:xfrm>
        </p:spPr>
      </p:pic>
      <p:pic>
        <p:nvPicPr>
          <p:cNvPr id="5" name="Obraz 4" descr="UEK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60648"/>
            <a:ext cx="8208912" cy="980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">
            <p14:nvContentPartPr>
              <p14:cNvPr id="17" name="Pismo odręczne 16">
                <a:extLst>
                  <a:ext uri="{FF2B5EF4-FFF2-40B4-BE49-F238E27FC236}">
                    <a16:creationId xmlns:a16="http://schemas.microsoft.com/office/drawing/2014/main" id="{10534A71-75DD-029B-FB37-A078557311F0}"/>
                  </a:ext>
                </a:extLst>
              </p14:cNvPr>
              <p14:cNvContentPartPr/>
              <p14:nvPr/>
            </p14:nvContentPartPr>
            <p14:xfrm>
              <a:off x="1344024" y="2510856"/>
              <a:ext cx="360" cy="3960"/>
            </p14:xfrm>
          </p:contentPart>
        </mc:Choice>
        <mc:Fallback>
          <p:pic>
            <p:nvPicPr>
              <p:cNvPr id="17" name="Pismo odręczne 16">
                <a:extLst>
                  <a:ext uri="{FF2B5EF4-FFF2-40B4-BE49-F238E27FC236}">
                    <a16:creationId xmlns:a16="http://schemas.microsoft.com/office/drawing/2014/main" id="{10534A71-75DD-029B-FB37-A078557311F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26024" y="2403216"/>
                <a:ext cx="36000" cy="21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96" name="Pismo odręczne 95">
                <a:extLst>
                  <a:ext uri="{FF2B5EF4-FFF2-40B4-BE49-F238E27FC236}">
                    <a16:creationId xmlns:a16="http://schemas.microsoft.com/office/drawing/2014/main" id="{26371B2D-8AB8-17B9-E149-D690DF1993DB}"/>
                  </a:ext>
                </a:extLst>
              </p14:cNvPr>
              <p14:cNvContentPartPr/>
              <p14:nvPr/>
            </p14:nvContentPartPr>
            <p14:xfrm>
              <a:off x="722304" y="3035736"/>
              <a:ext cx="454320" cy="36000"/>
            </p14:xfrm>
          </p:contentPart>
        </mc:Choice>
        <mc:Fallback>
          <p:pic>
            <p:nvPicPr>
              <p:cNvPr id="96" name="Pismo odręczne 95">
                <a:extLst>
                  <a:ext uri="{FF2B5EF4-FFF2-40B4-BE49-F238E27FC236}">
                    <a16:creationId xmlns:a16="http://schemas.microsoft.com/office/drawing/2014/main" id="{26371B2D-8AB8-17B9-E149-D690DF1993D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13304" y="3026736"/>
                <a:ext cx="471960" cy="5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7" name="Pismo odręczne 96">
                <a:extLst>
                  <a:ext uri="{FF2B5EF4-FFF2-40B4-BE49-F238E27FC236}">
                    <a16:creationId xmlns:a16="http://schemas.microsoft.com/office/drawing/2014/main" id="{0CD2666A-986C-9929-9391-0BF9B3FCD4F6}"/>
                  </a:ext>
                </a:extLst>
              </p14:cNvPr>
              <p14:cNvContentPartPr/>
              <p14:nvPr/>
            </p14:nvContentPartPr>
            <p14:xfrm>
              <a:off x="731664" y="3037536"/>
              <a:ext cx="402120" cy="35640"/>
            </p14:xfrm>
          </p:contentPart>
        </mc:Choice>
        <mc:Fallback>
          <p:pic>
            <p:nvPicPr>
              <p:cNvPr id="97" name="Pismo odręczne 96">
                <a:extLst>
                  <a:ext uri="{FF2B5EF4-FFF2-40B4-BE49-F238E27FC236}">
                    <a16:creationId xmlns:a16="http://schemas.microsoft.com/office/drawing/2014/main" id="{0CD2666A-986C-9929-9391-0BF9B3FCD4F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22664" y="3028896"/>
                <a:ext cx="419760" cy="5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13" name="Pismo odręczne 112">
                <a:extLst>
                  <a:ext uri="{FF2B5EF4-FFF2-40B4-BE49-F238E27FC236}">
                    <a16:creationId xmlns:a16="http://schemas.microsoft.com/office/drawing/2014/main" id="{9BD52831-4E1B-4EAE-6228-4E93679C956A}"/>
                  </a:ext>
                </a:extLst>
              </p14:cNvPr>
              <p14:cNvContentPartPr/>
              <p14:nvPr/>
            </p14:nvContentPartPr>
            <p14:xfrm>
              <a:off x="977904" y="2998656"/>
              <a:ext cx="2880" cy="4680"/>
            </p14:xfrm>
          </p:contentPart>
        </mc:Choice>
        <mc:Fallback>
          <p:pic>
            <p:nvPicPr>
              <p:cNvPr id="113" name="Pismo odręczne 112">
                <a:extLst>
                  <a:ext uri="{FF2B5EF4-FFF2-40B4-BE49-F238E27FC236}">
                    <a16:creationId xmlns:a16="http://schemas.microsoft.com/office/drawing/2014/main" id="{9BD52831-4E1B-4EAE-6228-4E93679C956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68904" y="2990016"/>
                <a:ext cx="20520" cy="2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17" name="Pismo odręczne 116">
                <a:extLst>
                  <a:ext uri="{FF2B5EF4-FFF2-40B4-BE49-F238E27FC236}">
                    <a16:creationId xmlns:a16="http://schemas.microsoft.com/office/drawing/2014/main" id="{56DF75AC-1461-FB63-97D8-FD8F03844CD4}"/>
                  </a:ext>
                </a:extLst>
              </p14:cNvPr>
              <p14:cNvContentPartPr/>
              <p14:nvPr/>
            </p14:nvContentPartPr>
            <p14:xfrm>
              <a:off x="764784" y="3025296"/>
              <a:ext cx="488160" cy="27360"/>
            </p14:xfrm>
          </p:contentPart>
        </mc:Choice>
        <mc:Fallback>
          <p:pic>
            <p:nvPicPr>
              <p:cNvPr id="117" name="Pismo odręczne 116">
                <a:extLst>
                  <a:ext uri="{FF2B5EF4-FFF2-40B4-BE49-F238E27FC236}">
                    <a16:creationId xmlns:a16="http://schemas.microsoft.com/office/drawing/2014/main" id="{56DF75AC-1461-FB63-97D8-FD8F03844CD4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56144" y="3016296"/>
                <a:ext cx="505800" cy="4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18" name="Pismo odręczne 117">
                <a:extLst>
                  <a:ext uri="{FF2B5EF4-FFF2-40B4-BE49-F238E27FC236}">
                    <a16:creationId xmlns:a16="http://schemas.microsoft.com/office/drawing/2014/main" id="{2968C84C-34A9-6824-0807-0CF6744D1C6D}"/>
                  </a:ext>
                </a:extLst>
              </p14:cNvPr>
              <p14:cNvContentPartPr/>
              <p14:nvPr/>
            </p14:nvContentPartPr>
            <p14:xfrm>
              <a:off x="1263384" y="2559816"/>
              <a:ext cx="300240" cy="491400"/>
            </p14:xfrm>
          </p:contentPart>
        </mc:Choice>
        <mc:Fallback>
          <p:pic>
            <p:nvPicPr>
              <p:cNvPr id="118" name="Pismo odręczne 117">
                <a:extLst>
                  <a:ext uri="{FF2B5EF4-FFF2-40B4-BE49-F238E27FC236}">
                    <a16:creationId xmlns:a16="http://schemas.microsoft.com/office/drawing/2014/main" id="{2968C84C-34A9-6824-0807-0CF6744D1C6D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254744" y="2551176"/>
                <a:ext cx="317880" cy="509040"/>
              </a:xfrm>
              <a:prstGeom prst="rect">
                <a:avLst/>
              </a:prstGeom>
            </p:spPr>
          </p:pic>
        </mc:Fallback>
      </mc:AlternateContent>
      <p:grpSp>
        <p:nvGrpSpPr>
          <p:cNvPr id="128" name="Grupa 127">
            <a:extLst>
              <a:ext uri="{FF2B5EF4-FFF2-40B4-BE49-F238E27FC236}">
                <a16:creationId xmlns:a16="http://schemas.microsoft.com/office/drawing/2014/main" id="{118733C3-1E30-6F7B-02C4-50805371CB29}"/>
              </a:ext>
            </a:extLst>
          </p:cNvPr>
          <p:cNvGrpSpPr/>
          <p:nvPr/>
        </p:nvGrpSpPr>
        <p:grpSpPr>
          <a:xfrm>
            <a:off x="1269864" y="2529576"/>
            <a:ext cx="332280" cy="528480"/>
            <a:chOff x="1269864" y="2529576"/>
            <a:chExt cx="332280" cy="528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19" name="Pismo odręczne 118">
                  <a:extLst>
                    <a:ext uri="{FF2B5EF4-FFF2-40B4-BE49-F238E27FC236}">
                      <a16:creationId xmlns:a16="http://schemas.microsoft.com/office/drawing/2014/main" id="{B82A8E34-1A5B-2CAC-CE66-9DD66D3CD0DF}"/>
                    </a:ext>
                  </a:extLst>
                </p14:cNvPr>
                <p14:cNvContentPartPr/>
                <p14:nvPr/>
              </p14:nvContentPartPr>
              <p14:xfrm>
                <a:off x="1453104" y="2596536"/>
                <a:ext cx="101880" cy="79560"/>
              </p14:xfrm>
            </p:contentPart>
          </mc:Choice>
          <mc:Fallback>
            <p:pic>
              <p:nvPicPr>
                <p:cNvPr id="119" name="Pismo odręczne 118">
                  <a:extLst>
                    <a:ext uri="{FF2B5EF4-FFF2-40B4-BE49-F238E27FC236}">
                      <a16:creationId xmlns:a16="http://schemas.microsoft.com/office/drawing/2014/main" id="{B82A8E34-1A5B-2CAC-CE66-9DD66D3CD0DF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444104" y="2587896"/>
                  <a:ext cx="119520" cy="9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20" name="Pismo odręczne 119">
                  <a:extLst>
                    <a:ext uri="{FF2B5EF4-FFF2-40B4-BE49-F238E27FC236}">
                      <a16:creationId xmlns:a16="http://schemas.microsoft.com/office/drawing/2014/main" id="{2EB64B54-0564-831D-0BC1-AF0DCEFBA70A}"/>
                    </a:ext>
                  </a:extLst>
                </p14:cNvPr>
                <p14:cNvContentPartPr/>
                <p14:nvPr/>
              </p14:nvContentPartPr>
              <p14:xfrm>
                <a:off x="1563264" y="2587536"/>
                <a:ext cx="10080" cy="113040"/>
              </p14:xfrm>
            </p:contentPart>
          </mc:Choice>
          <mc:Fallback>
            <p:pic>
              <p:nvPicPr>
                <p:cNvPr id="120" name="Pismo odręczne 119">
                  <a:extLst>
                    <a:ext uri="{FF2B5EF4-FFF2-40B4-BE49-F238E27FC236}">
                      <a16:creationId xmlns:a16="http://schemas.microsoft.com/office/drawing/2014/main" id="{2EB64B54-0564-831D-0BC1-AF0DCEFBA70A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554624" y="2578896"/>
                  <a:ext cx="2772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22" name="Pismo odręczne 121">
                  <a:extLst>
                    <a:ext uri="{FF2B5EF4-FFF2-40B4-BE49-F238E27FC236}">
                      <a16:creationId xmlns:a16="http://schemas.microsoft.com/office/drawing/2014/main" id="{E6E0EEB7-E8C1-66B8-40B3-8B32CF8FA88E}"/>
                    </a:ext>
                  </a:extLst>
                </p14:cNvPr>
                <p14:cNvContentPartPr/>
                <p14:nvPr/>
              </p14:nvContentPartPr>
              <p14:xfrm>
                <a:off x="1412424" y="2529576"/>
                <a:ext cx="189720" cy="231840"/>
              </p14:xfrm>
            </p:contentPart>
          </mc:Choice>
          <mc:Fallback>
            <p:pic>
              <p:nvPicPr>
                <p:cNvPr id="122" name="Pismo odręczne 121">
                  <a:extLst>
                    <a:ext uri="{FF2B5EF4-FFF2-40B4-BE49-F238E27FC236}">
                      <a16:creationId xmlns:a16="http://schemas.microsoft.com/office/drawing/2014/main" id="{E6E0EEB7-E8C1-66B8-40B3-8B32CF8FA88E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403424" y="2520936"/>
                  <a:ext cx="20736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24" name="Pismo odręczne 123">
                  <a:extLst>
                    <a:ext uri="{FF2B5EF4-FFF2-40B4-BE49-F238E27FC236}">
                      <a16:creationId xmlns:a16="http://schemas.microsoft.com/office/drawing/2014/main" id="{BC1B1DA3-9E4A-C16F-7A36-3800B4A8DABE}"/>
                    </a:ext>
                  </a:extLst>
                </p14:cNvPr>
                <p14:cNvContentPartPr/>
                <p14:nvPr/>
              </p14:nvContentPartPr>
              <p14:xfrm>
                <a:off x="1495584" y="2719296"/>
                <a:ext cx="31680" cy="6120"/>
              </p14:xfrm>
            </p:contentPart>
          </mc:Choice>
          <mc:Fallback>
            <p:pic>
              <p:nvPicPr>
                <p:cNvPr id="124" name="Pismo odręczne 123">
                  <a:extLst>
                    <a:ext uri="{FF2B5EF4-FFF2-40B4-BE49-F238E27FC236}">
                      <a16:creationId xmlns:a16="http://schemas.microsoft.com/office/drawing/2014/main" id="{BC1B1DA3-9E4A-C16F-7A36-3800B4A8DABE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486584" y="2710296"/>
                  <a:ext cx="49320" cy="2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25" name="Pismo odręczne 124">
                  <a:extLst>
                    <a:ext uri="{FF2B5EF4-FFF2-40B4-BE49-F238E27FC236}">
                      <a16:creationId xmlns:a16="http://schemas.microsoft.com/office/drawing/2014/main" id="{D56BC025-9F7D-A4AC-190B-83E75DACE5B1}"/>
                    </a:ext>
                  </a:extLst>
                </p14:cNvPr>
                <p14:cNvContentPartPr/>
                <p14:nvPr/>
              </p14:nvContentPartPr>
              <p14:xfrm>
                <a:off x="1269864" y="2688336"/>
                <a:ext cx="266400" cy="369720"/>
              </p14:xfrm>
            </p:contentPart>
          </mc:Choice>
          <mc:Fallback>
            <p:pic>
              <p:nvPicPr>
                <p:cNvPr id="125" name="Pismo odręczne 124">
                  <a:extLst>
                    <a:ext uri="{FF2B5EF4-FFF2-40B4-BE49-F238E27FC236}">
                      <a16:creationId xmlns:a16="http://schemas.microsoft.com/office/drawing/2014/main" id="{D56BC025-9F7D-A4AC-190B-83E75DACE5B1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261224" y="2679336"/>
                  <a:ext cx="284040" cy="38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27" name="Pismo odręczne 126">
                  <a:extLst>
                    <a:ext uri="{FF2B5EF4-FFF2-40B4-BE49-F238E27FC236}">
                      <a16:creationId xmlns:a16="http://schemas.microsoft.com/office/drawing/2014/main" id="{A05A6338-3573-6EE5-B940-325738123ABC}"/>
                    </a:ext>
                  </a:extLst>
                </p14:cNvPr>
                <p14:cNvContentPartPr/>
                <p14:nvPr/>
              </p14:nvContentPartPr>
              <p14:xfrm>
                <a:off x="1526904" y="2669976"/>
                <a:ext cx="15120" cy="19080"/>
              </p14:xfrm>
            </p:contentPart>
          </mc:Choice>
          <mc:Fallback>
            <p:pic>
              <p:nvPicPr>
                <p:cNvPr id="127" name="Pismo odręczne 126">
                  <a:extLst>
                    <a:ext uri="{FF2B5EF4-FFF2-40B4-BE49-F238E27FC236}">
                      <a16:creationId xmlns:a16="http://schemas.microsoft.com/office/drawing/2014/main" id="{A05A6338-3573-6EE5-B940-325738123ABC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517904" y="2660976"/>
                  <a:ext cx="32760" cy="367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32" name="pole tekstowe 131">
            <a:extLst>
              <a:ext uri="{FF2B5EF4-FFF2-40B4-BE49-F238E27FC236}">
                <a16:creationId xmlns:a16="http://schemas.microsoft.com/office/drawing/2014/main" id="{1575546C-81F0-F870-5A90-37CA4A351742}"/>
              </a:ext>
            </a:extLst>
          </p:cNvPr>
          <p:cNvSpPr txBox="1"/>
          <p:nvPr/>
        </p:nvSpPr>
        <p:spPr>
          <a:xfrm>
            <a:off x="1602144" y="2055110"/>
            <a:ext cx="462229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000" dirty="0">
                <a:solidFill>
                  <a:srgbClr val="FF0000"/>
                </a:solidFill>
              </a:rPr>
              <a:t>Wyjście nieczynne na czas budowy</a:t>
            </a:r>
          </a:p>
        </p:txBody>
      </p:sp>
    </p:spTree>
    <p:extLst>
      <p:ext uri="{BB962C8B-B14F-4D97-AF65-F5344CB8AC3E}">
        <p14:creationId xmlns:p14="http://schemas.microsoft.com/office/powerpoint/2010/main" val="212242580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985</Words>
  <Application>Microsoft Office PowerPoint</Application>
  <PresentationFormat>Pokaz na ekranie (4:3)</PresentationFormat>
  <Paragraphs>15</Paragraphs>
  <Slides>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Calibri</vt:lpstr>
      <vt:lpstr>Motyw pakietu Office</vt:lpstr>
      <vt:lpstr>UNIWERSYTET EKONOMICZNY w KRAKOWIE</vt:lpstr>
      <vt:lpstr>Przedmiotem oferty jest wynajem 83,95m² powierzchni użytkowej w   Pawilonie „A” poniżej poziomu parteru   W skład przedmiotowego lokalu wchodzą: 1. Sala konsumpcyjna wraz z bufetem – 42,98m², 2. Zaplecze gastronomiczne (zmywalnia, przygotowalnia, magazyny)  – 35,93m², 3. Pomieszczenie biurowe – 3,43m², 4. Toalety – 1,61m²,  </vt:lpstr>
      <vt:lpstr> Lokal jest wyposażony we wszystkie media niezbędne do prowadzenia działalności gastronomicznej, które są niezależnie opomiarowane (prąd ~ 230 – 380V, woda). Najemca we własnym zakresie wyposaży lokal w urządzenia niezbędne do prowadzenia działalności gastronomicznej, które pozostaną jego własnością. Najemca we własnym zakresie i na własny koszt podpisze umowę z dostawcą usługi internetu.</vt:lpstr>
      <vt:lpstr>  Najemca oprócz czynszu najmu zobowiązany będzie do pokrycia kosztów zużycia energii elektrycznej, wody, odprowadzenie ścieków, c.o. – wg odczytu stanu liczników, wywozu odpadów komunalnych oraz odpadów bio gastronomicznych wg obowiązujących stawek w st. M. Kraków  </vt:lpstr>
      <vt:lpstr>Informacja o przetwarzaniu danych osobowych Zgodnie z art. 13 ust. 1 i 2 rozporządzenia Parlamentu Europejskiego i Rady (UE) 2016/679 z dnia 27 kwietnia 2016 r. w sprawie ochrony osób fizycznych w związku z przetwarzaniem danych osobowych i w sprawie swobodnego przepływu takich danych oraz uchylenia dyrektywy 95/46/WE (ogólne rozporządzenie o ochronie danych) (Dz. Urz. UE L 119 z 04.05.2016, str. 1), dalej „RODO”, informuję, że:  1. Administratorem Pani/Pana danych osobowych jest Uniwersytet Ekonomiczny w Krakowie, ul. Rakowicka 27, 31-510 Kraków. 2. W Uniwersytecie Ekonomicznym w Krakowie funkcjonuje inspektor ochrony danych osobowych, z którym możliwy jest kontakt pod nr tel. 12-293-75-90 lub za pośrednictwem poczty e-mail: iod@uek.krakow.pl  3. Pani/Pana dane osobowe przetwarzane będą na podstawie art. 6 ust. 1 lit. c RODO w celu związanym z postępowaniem o udzielenie zamówienia publicznego na: najem powierzchni użytkowej, prowadzonym w trybie zapytania ofertowego; 4. Odbiorcami Pani/Pana danych osobowych będą osoby lub podmioty, którym udostępniona zostanie dokumentacja postępowania w oparciu o art. 18 oraz art. 74 Ustawy z dnia 11 września 2019 r. – Prawo zamówień publicznych (Dz. U. z 2019 r. poz. 2019 ze zm.), dalej „ustawa Pzp”; 5. Pani/Pana dane osobowe będą przechowywane, zgodnie z art. 78 ust. 1 ustawy Pzp, przez okres 4 lat od dnia zakończenia postępowania o udzielenie zamówienia, a jeżeli czas trwania umowy przekracza 4 lata, okres przechowywania obejmuje cały czas trwania umowy; ponadto Umowa przechowywana będzie zgodnie z przepisami ustawy z dnia 14.07.1983 r. o narodowym zasobie archiwalnym i archiwach (Dz. U. z 2020 r. poz.164 ze zm.) wraz z aktami wykonawczymi; 6. Obowiązek podania przez Panią/Pana danych osobowych bezpośrednio Pani/Pana dotyczących jest wymogiem ustawowym określonym w przepisach ustawy Pzp,  </vt:lpstr>
      <vt:lpstr>związanym z udziałem w postępowaniu o udzielenie zamówienia publicznego; konsekwencje niepodania określonych danych wynikają z ustawy Pzp; 7. W odniesieniu do Pani/Pana danych osobowych decyzje nie będą podejmowane w sposób zautomatyzowany, stosownie do art. 22 RODO; 8. Posiada Pani/Pan:  - na podstawie art. 15 RODO prawo dostępu do danych osobowych Pani/Pana dotyczących;  - na podstawie art. 16 RODO prawo do sprostowania Pani/Pana danych osobowych *;  - na podstawie art. 18 RODO prawo żądania od administratora ograniczenia przetwarzania danych osobowych z zastrzeżeniem przypadków, o których mowa w art. 18 ust. 2 RODO **;  - prawo do wniesienia skargi do Prezesa Urzędu Ochrony Danych Osobowych, gdy uzna Pani/Pan, że przetwarzanie danych osobowych Pani/Pana dotyczących narusza przepisy RODO; 9. Nie przysługuje Pani/Panu:  - w związku z art. 17 ust. 3 lit. b, d lub e RODO prawo do usunięcia danych osobowych;  - prawo do przenoszenia danych osobowych, o którym mowa w art. 20 RODO;  - na podstawie art. 21 RODO prawo sprzeciwu, wobec przetwarzania danych osobowych, gdyż podstawą prawną przetwarzania Pani/Pana danych osobowych jest art. 6 ust. 1 lit. c RODO.     * Wyjaśnienie: skorzystanie z prawa do sprostowania nie może skutkować zmianą wyniku postępowania o udzielenie zamówienia publicznego ani zmianą postanowień umowy w zakresie niezgodnym z ustawą Pzp oraz nie może naruszać integralności protokołu oraz jego załączników.  ** Wyjaśnienie: prawo do ograniczenia przetwarzania nie ma zastosowania w odniesieniu do przechowywania, w celu zapewnienia korzystania ze środków ochrony prawnej lub w celu ochrony praw innej osoby fizycznej lub prawnej, lub z uwagi na ważne względy interesu publicznego Unii Europejskiej lub państwa członkowskiego. </vt:lpstr>
      <vt:lpstr>Przedmiotowy lokal można oglądać od poniedziałku do piątku  w godz. od 10:00 do 14:00 ul. Rakowicka 27  w Krakowie .Informację dotyczącą wynajmowanego lokalu można uzyskać pod nr. Tel 293 74 02 lub drogą elektroniczną pod adresem : ankaczor@uek.krakow.pl </vt:lpstr>
      <vt:lpstr>  Rzut pomieszczeń lokalu przeznaczonego na Wynajem w Pawilonie „A”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UNIWERSYTET EKONOMICZNY w KRAKOWIE</dc:title>
  <dc:creator>suwalap</dc:creator>
  <cp:lastModifiedBy>Anita Kaczor</cp:lastModifiedBy>
  <cp:revision>47</cp:revision>
  <cp:lastPrinted>2022-02-18T08:17:22Z</cp:lastPrinted>
  <dcterms:created xsi:type="dcterms:W3CDTF">2021-10-15T09:35:43Z</dcterms:created>
  <dcterms:modified xsi:type="dcterms:W3CDTF">2024-12-05T09:54:09Z</dcterms:modified>
</cp:coreProperties>
</file>